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SpecialPlsOnTitleSld="0">
  <p:sldMasterIdLst>
    <p:sldMasterId id="2147484229" r:id="rId5"/>
    <p:sldMasterId id="2147484271" r:id="rId6"/>
  </p:sldMasterIdLst>
  <p:notesMasterIdLst>
    <p:notesMasterId r:id="rId7"/>
  </p:notesMasterIdLst>
  <p:handoutMasterIdLst>
    <p:handoutMasterId r:id="rId8"/>
  </p:handoutMasterIdLst>
  <p:sldIdLst>
    <p:sldId id="1367" r:id="rId9"/>
    <p:sldId id="1378" r:id="rId10"/>
    <p:sldId id="1616" r:id="rId11"/>
    <p:sldId id="347" r:id="rId12"/>
    <p:sldId id="1656" r:id="rId13"/>
    <p:sldId id="379" r:id="rId14"/>
    <p:sldId id="1620" r:id="rId15"/>
    <p:sldId id="1609" r:id="rId16"/>
    <p:sldId id="1610" r:id="rId17"/>
    <p:sldId id="1611" r:id="rId18"/>
    <p:sldId id="1612" r:id="rId19"/>
    <p:sldId id="1613" r:id="rId20"/>
    <p:sldId id="1614" r:id="rId21"/>
    <p:sldId id="1615" r:id="rId22"/>
    <p:sldId id="1547" r:id="rId23"/>
    <p:sldId id="1617" r:id="rId24"/>
    <p:sldId id="1603" r:id="rId25"/>
    <p:sldId id="1418" r:id="rId26"/>
    <p:sldId id="1487" r:id="rId27"/>
    <p:sldId id="1488" r:id="rId28"/>
    <p:sldId id="1489" r:id="rId29"/>
    <p:sldId id="1490" r:id="rId30"/>
    <p:sldId id="1491" r:id="rId31"/>
    <p:sldId id="1492" r:id="rId32"/>
    <p:sldId id="1555" r:id="rId33"/>
    <p:sldId id="1493" r:id="rId34"/>
    <p:sldId id="1494" r:id="rId35"/>
    <p:sldId id="1495" r:id="rId36"/>
    <p:sldId id="1556" r:id="rId37"/>
    <p:sldId id="1496" r:id="rId38"/>
    <p:sldId id="1497" r:id="rId39"/>
    <p:sldId id="1504" r:id="rId40"/>
    <p:sldId id="1505" r:id="rId41"/>
    <p:sldId id="1557" r:id="rId42"/>
    <p:sldId id="1501" r:id="rId43"/>
    <p:sldId id="1506" r:id="rId44"/>
    <p:sldId id="1608" r:id="rId45"/>
    <p:sldId id="1507" r:id="rId46"/>
    <p:sldId id="1619" r:id="rId47"/>
    <p:sldId id="1604" r:id="rId48"/>
    <p:sldId id="1621" r:id="rId49"/>
    <p:sldId id="1622" r:id="rId50"/>
    <p:sldId id="1624" r:id="rId51"/>
    <p:sldId id="502" r:id="rId52"/>
    <p:sldId id="521" r:id="rId53"/>
    <p:sldId id="522" r:id="rId54"/>
    <p:sldId id="510" r:id="rId55"/>
    <p:sldId id="1626" r:id="rId56"/>
    <p:sldId id="1623" r:id="rId57"/>
    <p:sldId id="1676" r:id="rId58"/>
    <p:sldId id="1677" r:id="rId59"/>
    <p:sldId id="1649" r:id="rId60"/>
    <p:sldId id="1618" r:id="rId61"/>
    <p:sldId id="1625" r:id="rId62"/>
    <p:sldId id="1627" r:id="rId63"/>
    <p:sldId id="1628" r:id="rId64"/>
    <p:sldId id="1545" r:id="rId65"/>
    <p:sldId id="1629" r:id="rId66"/>
    <p:sldId id="1630" r:id="rId67"/>
    <p:sldId id="1631" r:id="rId68"/>
    <p:sldId id="1638" r:id="rId69"/>
    <p:sldId id="1634" r:id="rId70"/>
    <p:sldId id="1635" r:id="rId71"/>
    <p:sldId id="1636" r:id="rId72"/>
    <p:sldId id="1640" r:id="rId73"/>
    <p:sldId id="1641" r:id="rId74"/>
    <p:sldId id="1642" r:id="rId75"/>
    <p:sldId id="1643" r:id="rId76"/>
    <p:sldId id="1644" r:id="rId77"/>
    <p:sldId id="1645" r:id="rId78"/>
    <p:sldId id="1646" r:id="rId79"/>
    <p:sldId id="1647" r:id="rId80"/>
    <p:sldId id="1648" r:id="rId81"/>
    <p:sldId id="1548" r:id="rId82"/>
    <p:sldId id="1558" r:id="rId83"/>
    <p:sldId id="1559" r:id="rId84"/>
    <p:sldId id="1549" r:id="rId85"/>
    <p:sldId id="1508" r:id="rId86"/>
    <p:sldId id="1509" r:id="rId87"/>
    <p:sldId id="1510" r:id="rId88"/>
    <p:sldId id="1511" r:id="rId89"/>
    <p:sldId id="1513" r:id="rId90"/>
    <p:sldId id="1512" r:id="rId91"/>
    <p:sldId id="1605" r:id="rId92"/>
    <p:sldId id="1515" r:id="rId93"/>
    <p:sldId id="1550" r:id="rId94"/>
    <p:sldId id="1516" r:id="rId95"/>
    <p:sldId id="1568" r:id="rId96"/>
    <p:sldId id="1569" r:id="rId97"/>
    <p:sldId id="1570" r:id="rId98"/>
    <p:sldId id="1571" r:id="rId99"/>
    <p:sldId id="1519" r:id="rId100"/>
    <p:sldId id="1520" r:id="rId101"/>
    <p:sldId id="1583" r:id="rId102"/>
    <p:sldId id="1582" r:id="rId103"/>
    <p:sldId id="1521" r:id="rId104"/>
    <p:sldId id="1655" r:id="rId105"/>
    <p:sldId id="349" r:id="rId106"/>
    <p:sldId id="354" r:id="rId107"/>
    <p:sldId id="1525" r:id="rId108"/>
    <p:sldId id="1551" r:id="rId109"/>
    <p:sldId id="1534" r:id="rId110"/>
    <p:sldId id="1572" r:id="rId111"/>
    <p:sldId id="1524" r:id="rId112"/>
    <p:sldId id="1578" r:id="rId113"/>
    <p:sldId id="1576" r:id="rId114"/>
    <p:sldId id="1574" r:id="rId115"/>
    <p:sldId id="1522" r:id="rId116"/>
    <p:sldId id="1575" r:id="rId117"/>
    <p:sldId id="1526" r:id="rId118"/>
    <p:sldId id="1527" r:id="rId119"/>
    <p:sldId id="1530" r:id="rId120"/>
    <p:sldId id="1579" r:id="rId121"/>
    <p:sldId id="1580" r:id="rId122"/>
    <p:sldId id="1532" r:id="rId123"/>
    <p:sldId id="1581" r:id="rId124"/>
    <p:sldId id="1606" r:id="rId125"/>
    <p:sldId id="1607" r:id="rId126"/>
    <p:sldId id="1533" r:id="rId127"/>
    <p:sldId id="1651" r:id="rId128"/>
    <p:sldId id="1652" r:id="rId129"/>
    <p:sldId id="1653" r:id="rId130"/>
    <p:sldId id="1654" r:id="rId131"/>
    <p:sldId id="1678" r:id="rId132"/>
    <p:sldId id="1657" r:id="rId133"/>
    <p:sldId id="1541" r:id="rId134"/>
    <p:sldId id="1658" r:id="rId135"/>
    <p:sldId id="1542" r:id="rId136"/>
    <p:sldId id="1543" r:id="rId137"/>
    <p:sldId id="1564" r:id="rId138"/>
    <p:sldId id="1544" r:id="rId139"/>
    <p:sldId id="1565" r:id="rId140"/>
    <p:sldId id="1680" r:id="rId141"/>
    <p:sldId id="1681" r:id="rId142"/>
    <p:sldId id="1682" r:id="rId143"/>
    <p:sldId id="1683" r:id="rId144"/>
    <p:sldId id="1684" r:id="rId145"/>
    <p:sldId id="1584" r:id="rId146"/>
    <p:sldId id="1585" r:id="rId147"/>
    <p:sldId id="1586" r:id="rId148"/>
    <p:sldId id="1587" r:id="rId149"/>
    <p:sldId id="1588" r:id="rId150"/>
    <p:sldId id="1589" r:id="rId151"/>
    <p:sldId id="1590" r:id="rId152"/>
    <p:sldId id="1593" r:id="rId153"/>
    <p:sldId id="1591" r:id="rId154"/>
    <p:sldId id="1592" r:id="rId155"/>
    <p:sldId id="1594" r:id="rId156"/>
    <p:sldId id="1595" r:id="rId157"/>
    <p:sldId id="1596" r:id="rId158"/>
    <p:sldId id="1597" r:id="rId159"/>
    <p:sldId id="1598" r:id="rId160"/>
    <p:sldId id="1599" r:id="rId161"/>
    <p:sldId id="1600" r:id="rId162"/>
    <p:sldId id="1659" r:id="rId163"/>
    <p:sldId id="1669" r:id="rId164"/>
    <p:sldId id="1671" r:id="rId165"/>
    <p:sldId id="1701" r:id="rId166"/>
    <p:sldId id="1702" r:id="rId167"/>
    <p:sldId id="1703" r:id="rId168"/>
    <p:sldId id="1672" r:id="rId169"/>
    <p:sldId id="1704" r:id="rId170"/>
    <p:sldId id="1705" r:id="rId171"/>
    <p:sldId id="1673" r:id="rId172"/>
    <p:sldId id="1685" r:id="rId173"/>
    <p:sldId id="1686" r:id="rId174"/>
    <p:sldId id="1687" r:id="rId175"/>
    <p:sldId id="1688" r:id="rId176"/>
    <p:sldId id="1689" r:id="rId177"/>
    <p:sldId id="1690" r:id="rId178"/>
    <p:sldId id="1675" r:id="rId179"/>
    <p:sldId id="1660" r:id="rId180"/>
    <p:sldId id="1679" r:id="rId181"/>
    <p:sldId id="1661" r:id="rId182"/>
    <p:sldId id="1667" r:id="rId183"/>
    <p:sldId id="1691" r:id="rId184"/>
    <p:sldId id="1693" r:id="rId185"/>
    <p:sldId id="1692" r:id="rId186"/>
    <p:sldId id="1694" r:id="rId187"/>
    <p:sldId id="1695" r:id="rId188"/>
    <p:sldId id="1696" r:id="rId189"/>
    <p:sldId id="1697" r:id="rId190"/>
    <p:sldId id="1698" r:id="rId191"/>
    <p:sldId id="1699" r:id="rId192"/>
    <p:sldId id="1700" r:id="rId193"/>
    <p:sldId id="1662" r:id="rId194"/>
    <p:sldId id="1663" r:id="rId195"/>
    <p:sldId id="1664" r:id="rId196"/>
    <p:sldId id="541" r:id="rId197"/>
    <p:sldId id="1665" r:id="rId198"/>
    <p:sldId id="1666" r:id="rId199"/>
    <p:sldId id="1602" r:id="rId200"/>
    <p:sldId id="1563" r:id="rId201"/>
  </p:sldIdLst>
  <p:sldSz cx="9326880" cy="6994525"/>
  <p:notesSz cx="6858000" cy="9144000"/>
  <p:defaultTextStyle>
    <a:lvl1pPr marL="0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Segoe UI" pitchFamily="0" charset="0"/>
        <a:ea typeface="Segoe UI" pitchFamily="0" charset="0"/>
        <a:cs typeface="Segoe UI" pitchFamily="0" charset="0"/>
      </a:defRPr>
    </a:lvl1pPr>
    <a:lvl2pPr marL="466090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Segoe UI" pitchFamily="0" charset="0"/>
        <a:ea typeface="Segoe UI" pitchFamily="0" charset="0"/>
        <a:cs typeface="Segoe UI" pitchFamily="0" charset="0"/>
      </a:defRPr>
    </a:lvl2pPr>
    <a:lvl3pPr marL="932815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Segoe UI" pitchFamily="0" charset="0"/>
        <a:ea typeface="Segoe UI" pitchFamily="0" charset="0"/>
        <a:cs typeface="Segoe UI" pitchFamily="0" charset="0"/>
      </a:defRPr>
    </a:lvl3pPr>
    <a:lvl4pPr marL="1398905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Segoe UI" pitchFamily="0" charset="0"/>
        <a:ea typeface="Segoe UI" pitchFamily="0" charset="0"/>
        <a:cs typeface="Segoe UI" pitchFamily="0" charset="0"/>
      </a:defRPr>
    </a:lvl4pPr>
    <a:lvl5pPr marL="1865630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Segoe UI" pitchFamily="0" charset="0"/>
        <a:ea typeface="Segoe UI" pitchFamily="0" charset="0"/>
        <a:cs typeface="Segoe UI" pitchFamily="0" charset="0"/>
      </a:defRPr>
    </a:lvl5pPr>
    <a:lvl6pPr marL="2331720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Segoe UI" pitchFamily="0" charset="0"/>
        <a:ea typeface="Segoe UI" pitchFamily="0" charset="0"/>
        <a:cs typeface="Segoe UI" pitchFamily="0" charset="0"/>
      </a:defRPr>
    </a:lvl6pPr>
    <a:lvl7pPr marL="2798445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Segoe UI" pitchFamily="0" charset="0"/>
        <a:ea typeface="Segoe UI" pitchFamily="0" charset="0"/>
        <a:cs typeface="Segoe UI" pitchFamily="0" charset="0"/>
      </a:defRPr>
    </a:lvl7pPr>
    <a:lvl8pPr marL="3264535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Segoe UI" pitchFamily="0" charset="0"/>
        <a:ea typeface="Segoe UI" pitchFamily="0" charset="0"/>
        <a:cs typeface="Segoe UI" pitchFamily="0" charset="0"/>
      </a:defRPr>
    </a:lvl8pPr>
    <a:lvl9pPr marL="3731260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Segoe UI" pitchFamily="0" charset="0"/>
        <a:ea typeface="Segoe UI" pitchFamily="0" charset="0"/>
        <a:cs typeface="Segoe UI" pitchFamily="0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/>
  <p:extLst>
    <p:ext uri="smNativeData">
      <pr:smAppRevision xmlns:pr="smNativeData" dt="1523356029" val="976" rev64="64" revOS="3"/>
      <pr:smFileRevision xmlns:pr="smNativeData" dt="1523356029" val="0"/>
      <pr:guideOptions xmlns:pr="smNativeData" dt="1523356029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howGuides="1">
      <p:cViewPr varScale="1">
        <p:scale>
          <a:sx n="87" d="100"/>
          <a:sy n="87" d="100"/>
        </p:scale>
        <p:origin x="1276" y="215"/>
      </p:cViewPr>
    </p:cSldViewPr>
  </p:slideViewPr>
  <p:outlineViewPr>
    <p:cViewPr>
      <p:scale>
        <a:sx n="303" d="100"/>
        <a:sy n="303" d="100"/>
      </p:scale>
      <p:origin x="0" y="-1207"/>
    </p:cViewPr>
  </p:outlineViewPr>
  <p:sorterViewPr>
    <p:cViewPr>
      <p:scale>
        <a:sx n="24" d="100"/>
        <a:sy n="24" d="100"/>
      </p:scale>
      <p:origin x="0" y="0"/>
    </p:cViewPr>
  </p:sorterViewPr>
  <p:notesViewPr>
    <p:cSldViewPr showGuides="1">
      <p:cViewPr>
        <p:scale>
          <a:sx n="87" d="100"/>
          <a:sy n="87" d="100"/>
        </p:scale>
        <p:origin x="1276" y="215"/>
      </p:cViewPr>
      <p:guideLst x="0" y="0"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Relationship Id="rId126" Type="http://schemas.openxmlformats.org/officeDocument/2006/relationships/slide" Target="slides/slide118.xml"/><Relationship Id="rId127" Type="http://schemas.openxmlformats.org/officeDocument/2006/relationships/slide" Target="slides/slide119.xml"/><Relationship Id="rId128" Type="http://schemas.openxmlformats.org/officeDocument/2006/relationships/slide" Target="slides/slide120.xml"/><Relationship Id="rId129" Type="http://schemas.openxmlformats.org/officeDocument/2006/relationships/slide" Target="slides/slide121.xml"/><Relationship Id="rId130" Type="http://schemas.openxmlformats.org/officeDocument/2006/relationships/slide" Target="slides/slide122.xml"/><Relationship Id="rId131" Type="http://schemas.openxmlformats.org/officeDocument/2006/relationships/slide" Target="slides/slide123.xml"/><Relationship Id="rId132" Type="http://schemas.openxmlformats.org/officeDocument/2006/relationships/slide" Target="slides/slide124.xml"/><Relationship Id="rId133" Type="http://schemas.openxmlformats.org/officeDocument/2006/relationships/slide" Target="slides/slide125.xml"/><Relationship Id="rId134" Type="http://schemas.openxmlformats.org/officeDocument/2006/relationships/slide" Target="slides/slide126.xml"/><Relationship Id="rId135" Type="http://schemas.openxmlformats.org/officeDocument/2006/relationships/slide" Target="slides/slide127.xml"/><Relationship Id="rId136" Type="http://schemas.openxmlformats.org/officeDocument/2006/relationships/slide" Target="slides/slide128.xml"/><Relationship Id="rId137" Type="http://schemas.openxmlformats.org/officeDocument/2006/relationships/slide" Target="slides/slide129.xml"/><Relationship Id="rId138" Type="http://schemas.openxmlformats.org/officeDocument/2006/relationships/slide" Target="slides/slide130.xml"/><Relationship Id="rId139" Type="http://schemas.openxmlformats.org/officeDocument/2006/relationships/slide" Target="slides/slide131.xml"/><Relationship Id="rId140" Type="http://schemas.openxmlformats.org/officeDocument/2006/relationships/slide" Target="slides/slide132.xml"/><Relationship Id="rId141" Type="http://schemas.openxmlformats.org/officeDocument/2006/relationships/slide" Target="slides/slide133.xml"/><Relationship Id="rId142" Type="http://schemas.openxmlformats.org/officeDocument/2006/relationships/slide" Target="slides/slide134.xml"/><Relationship Id="rId143" Type="http://schemas.openxmlformats.org/officeDocument/2006/relationships/slide" Target="slides/slide135.xml"/><Relationship Id="rId144" Type="http://schemas.openxmlformats.org/officeDocument/2006/relationships/slide" Target="slides/slide136.xml"/><Relationship Id="rId145" Type="http://schemas.openxmlformats.org/officeDocument/2006/relationships/slide" Target="slides/slide137.xml"/><Relationship Id="rId146" Type="http://schemas.openxmlformats.org/officeDocument/2006/relationships/slide" Target="slides/slide138.xml"/><Relationship Id="rId147" Type="http://schemas.openxmlformats.org/officeDocument/2006/relationships/slide" Target="slides/slide139.xml"/><Relationship Id="rId148" Type="http://schemas.openxmlformats.org/officeDocument/2006/relationships/slide" Target="slides/slide140.xml"/><Relationship Id="rId149" Type="http://schemas.openxmlformats.org/officeDocument/2006/relationships/slide" Target="slides/slide141.xml"/><Relationship Id="rId150" Type="http://schemas.openxmlformats.org/officeDocument/2006/relationships/slide" Target="slides/slide142.xml"/><Relationship Id="rId151" Type="http://schemas.openxmlformats.org/officeDocument/2006/relationships/slide" Target="slides/slide143.xml"/><Relationship Id="rId152" Type="http://schemas.openxmlformats.org/officeDocument/2006/relationships/slide" Target="slides/slide144.xml"/><Relationship Id="rId153" Type="http://schemas.openxmlformats.org/officeDocument/2006/relationships/slide" Target="slides/slide145.xml"/><Relationship Id="rId154" Type="http://schemas.openxmlformats.org/officeDocument/2006/relationships/slide" Target="slides/slide146.xml"/><Relationship Id="rId155" Type="http://schemas.openxmlformats.org/officeDocument/2006/relationships/slide" Target="slides/slide147.xml"/><Relationship Id="rId156" Type="http://schemas.openxmlformats.org/officeDocument/2006/relationships/slide" Target="slides/slide148.xml"/><Relationship Id="rId157" Type="http://schemas.openxmlformats.org/officeDocument/2006/relationships/slide" Target="slides/slide149.xml"/><Relationship Id="rId158" Type="http://schemas.openxmlformats.org/officeDocument/2006/relationships/slide" Target="slides/slide150.xml"/><Relationship Id="rId159" Type="http://schemas.openxmlformats.org/officeDocument/2006/relationships/slide" Target="slides/slide151.xml"/><Relationship Id="rId160" Type="http://schemas.openxmlformats.org/officeDocument/2006/relationships/slide" Target="slides/slide152.xml"/><Relationship Id="rId161" Type="http://schemas.openxmlformats.org/officeDocument/2006/relationships/slide" Target="slides/slide153.xml"/><Relationship Id="rId162" Type="http://schemas.openxmlformats.org/officeDocument/2006/relationships/slide" Target="slides/slide154.xml"/><Relationship Id="rId163" Type="http://schemas.openxmlformats.org/officeDocument/2006/relationships/slide" Target="slides/slide155.xml"/><Relationship Id="rId164" Type="http://schemas.openxmlformats.org/officeDocument/2006/relationships/slide" Target="slides/slide156.xml"/><Relationship Id="rId165" Type="http://schemas.openxmlformats.org/officeDocument/2006/relationships/slide" Target="slides/slide157.xml"/><Relationship Id="rId166" Type="http://schemas.openxmlformats.org/officeDocument/2006/relationships/slide" Target="slides/slide158.xml"/><Relationship Id="rId167" Type="http://schemas.openxmlformats.org/officeDocument/2006/relationships/slide" Target="slides/slide159.xml"/><Relationship Id="rId168" Type="http://schemas.openxmlformats.org/officeDocument/2006/relationships/slide" Target="slides/slide160.xml"/><Relationship Id="rId169" Type="http://schemas.openxmlformats.org/officeDocument/2006/relationships/slide" Target="slides/slide161.xml"/><Relationship Id="rId170" Type="http://schemas.openxmlformats.org/officeDocument/2006/relationships/slide" Target="slides/slide162.xml"/><Relationship Id="rId171" Type="http://schemas.openxmlformats.org/officeDocument/2006/relationships/slide" Target="slides/slide163.xml"/><Relationship Id="rId172" Type="http://schemas.openxmlformats.org/officeDocument/2006/relationships/slide" Target="slides/slide164.xml"/><Relationship Id="rId173" Type="http://schemas.openxmlformats.org/officeDocument/2006/relationships/slide" Target="slides/slide165.xml"/><Relationship Id="rId174" Type="http://schemas.openxmlformats.org/officeDocument/2006/relationships/slide" Target="slides/slide166.xml"/><Relationship Id="rId175" Type="http://schemas.openxmlformats.org/officeDocument/2006/relationships/slide" Target="slides/slide167.xml"/><Relationship Id="rId176" Type="http://schemas.openxmlformats.org/officeDocument/2006/relationships/slide" Target="slides/slide168.xml"/><Relationship Id="rId177" Type="http://schemas.openxmlformats.org/officeDocument/2006/relationships/slide" Target="slides/slide169.xml"/><Relationship Id="rId178" Type="http://schemas.openxmlformats.org/officeDocument/2006/relationships/slide" Target="slides/slide170.xml"/><Relationship Id="rId179" Type="http://schemas.openxmlformats.org/officeDocument/2006/relationships/slide" Target="slides/slide171.xml"/><Relationship Id="rId180" Type="http://schemas.openxmlformats.org/officeDocument/2006/relationships/slide" Target="slides/slide172.xml"/><Relationship Id="rId181" Type="http://schemas.openxmlformats.org/officeDocument/2006/relationships/slide" Target="slides/slide173.xml"/><Relationship Id="rId182" Type="http://schemas.openxmlformats.org/officeDocument/2006/relationships/slide" Target="slides/slide174.xml"/><Relationship Id="rId183" Type="http://schemas.openxmlformats.org/officeDocument/2006/relationships/slide" Target="slides/slide175.xml"/><Relationship Id="rId184" Type="http://schemas.openxmlformats.org/officeDocument/2006/relationships/slide" Target="slides/slide176.xml"/><Relationship Id="rId185" Type="http://schemas.openxmlformats.org/officeDocument/2006/relationships/slide" Target="slides/slide177.xml"/><Relationship Id="rId186" Type="http://schemas.openxmlformats.org/officeDocument/2006/relationships/slide" Target="slides/slide178.xml"/><Relationship Id="rId187" Type="http://schemas.openxmlformats.org/officeDocument/2006/relationships/slide" Target="slides/slide179.xml"/><Relationship Id="rId188" Type="http://schemas.openxmlformats.org/officeDocument/2006/relationships/slide" Target="slides/slide180.xml"/><Relationship Id="rId189" Type="http://schemas.openxmlformats.org/officeDocument/2006/relationships/slide" Target="slides/slide181.xml"/><Relationship Id="rId190" Type="http://schemas.openxmlformats.org/officeDocument/2006/relationships/slide" Target="slides/slide182.xml"/><Relationship Id="rId191" Type="http://schemas.openxmlformats.org/officeDocument/2006/relationships/slide" Target="slides/slide183.xml"/><Relationship Id="rId192" Type="http://schemas.openxmlformats.org/officeDocument/2006/relationships/slide" Target="slides/slide184.xml"/><Relationship Id="rId193" Type="http://schemas.openxmlformats.org/officeDocument/2006/relationships/slide" Target="slides/slide185.xml"/><Relationship Id="rId194" Type="http://schemas.openxmlformats.org/officeDocument/2006/relationships/slide" Target="slides/slide186.xml"/><Relationship Id="rId195" Type="http://schemas.openxmlformats.org/officeDocument/2006/relationships/slide" Target="slides/slide187.xml"/><Relationship Id="rId196" Type="http://schemas.openxmlformats.org/officeDocument/2006/relationships/slide" Target="slides/slide188.xml"/><Relationship Id="rId197" Type="http://schemas.openxmlformats.org/officeDocument/2006/relationships/slide" Target="slides/slide189.xml"/><Relationship Id="rId198" Type="http://schemas.openxmlformats.org/officeDocument/2006/relationships/slide" Target="slides/slide190.xml"/><Relationship Id="rId199" Type="http://schemas.openxmlformats.org/officeDocument/2006/relationships/slide" Target="slides/slide191.xml"/><Relationship Id="rId200" Type="http://schemas.openxmlformats.org/officeDocument/2006/relationships/slide" Target="slides/slide192.xml"/><Relationship Id="rId201" Type="http://schemas.openxmlformats.org/officeDocument/2006/relationships/slide" Target="slides/slide19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>
        <c:manualLayout>
          <c:xMode val="edge"/>
          <c:yMode val="edge"/>
          <c:wMode val="factor"/>
          <c:hMode val="factor"/>
          <c:x val="0.000000"/>
          <c:y val="0.034250"/>
          <c:w val="0.947000"/>
          <c:h val="0.846750"/>
        </c:manualLayout>
      </c:layout>
      <c:barChart>
        <c:barDir val="col"/>
        <c:grouping val="clustered"/>
        <c:ser>
          <c:idx val="0"/>
          <c:order val="0"/>
          <c:spPr>
            <a:solidFill>
              <a:srgbClr val="BA141A">
                <a:alpha val="85000"/>
              </a:srgbClr>
            </a:solidFill>
            <a:ln>
              <a:solidFill>
                <a:srgbClr val="FFFFFF"/>
              </a:solidFill>
            </a:ln>
          </c:spPr>
          <c:dLbls>
            <c:numFmt formatCode="General" sourceLinked="1"/>
            <c:spPr>
              <a:noFill/>
              <a:ln w="9525">
                <a:noFill/>
              </a:ln>
            </c:spPr>
            <c:txPr>
              <a:bodyPr anchor="ctr" anchorCtr="1"/>
              <a:lstStyle/>
              <a:p>
                <a:pPr>
                  <a:defRPr lang="en-gb" sz="1195" b="1" i="0" u="none" strike="noStrike">
                    <a:solidFill>
                      <a:srgbClr val="FFFFFF"/>
                    </a:solidFill>
                    <a:latin typeface="Segoe UI" charset="0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Lit>
              <c:formatCode>General</c:formatCode>
              <c:ptCount val="2"/>
              <c:pt idx="0">
                <c:v>4.3</c:v>
              </c:pt>
              <c:pt idx="1">
                <c:v>2.5</c:v>
              </c:pt>
            </c:numLit>
          </c:val>
          <c:extLst>
            <c:ext xmlns:sm="smo" uri="smo">
              <sm:meanLine>
                <c:spPr>
                  <a:ln>
                    <a:noFill/>
                  </a:ln>
                </c:spPr>
              </sm:meanLine>
              <sm:minMaxLine>
                <c:spPr>
                  <a:ln>
                    <a:noFill/>
                  </a:ln>
                </c:spPr>
              </sm:minMaxLine>
              <sm:stDevLine>
                <c:spPr>
                  <a:ln>
                    <a:noFill/>
                  </a:ln>
                </c:spPr>
              </sm:stDevLine>
              <sm:trendLine>
                <c:spPr>
                  <a:ln>
                    <a:noFill/>
                  </a:ln>
                </c:spPr>
              </sm:trendLine>
            </c:ext>
          </c:extLst>
        </c:ser>
        <c:ser>
          <c:idx val="1"/>
          <c:order val="1"/>
          <c:spPr>
            <a:solidFill>
              <a:srgbClr val="0072C6">
                <a:alpha val="85000"/>
              </a:srgbClr>
            </a:solidFill>
            <a:ln w="9525">
              <a:solidFill>
                <a:srgbClr val="FFFFFF"/>
              </a:solidFill>
            </a:ln>
          </c:spPr>
          <c:dLbls>
            <c:numFmt formatCode="General" sourceLinked="1"/>
            <c:spPr>
              <a:noFill/>
              <a:ln w="9525">
                <a:noFill/>
              </a:ln>
            </c:spPr>
            <c:txPr>
              <a:bodyPr anchor="ctr" anchorCtr="1"/>
              <a:lstStyle/>
              <a:p>
                <a:pPr>
                  <a:defRPr lang="en-gb" sz="1195" b="1" i="0" u="none" strike="noStrike">
                    <a:solidFill>
                      <a:srgbClr val="FFFFFF"/>
                    </a:solidFill>
                    <a:latin typeface="Segoe UI" charset="0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Lit>
              <c:formatCode>General</c:formatCode>
              <c:ptCount val="2"/>
              <c:pt idx="0">
                <c:v>0E+00</c:v>
              </c:pt>
              <c:pt idx="1">
                <c:v>0E+00</c:v>
              </c:pt>
            </c:numLit>
          </c:val>
          <c:extLst>
            <c:ext xmlns:sm="smo" uri="smo">
              <sm:meanLine>
                <c:spPr>
                  <a:ln>
                    <a:noFill/>
                  </a:ln>
                </c:spPr>
              </sm:meanLine>
              <sm:minMaxLine>
                <c:spPr>
                  <a:ln>
                    <a:noFill/>
                  </a:ln>
                </c:spPr>
              </sm:minMaxLine>
              <sm:stDevLine>
                <c:spPr>
                  <a:ln>
                    <a:noFill/>
                  </a:ln>
                </c:spPr>
              </sm:stDevLine>
              <sm:trendLine>
                <c:spPr>
                  <a:ln>
                    <a:noFill/>
                  </a:ln>
                </c:spPr>
              </sm:trendLine>
            </c:ext>
          </c:extLst>
        </c:ser>
        <c:ser>
          <c:idx val="2"/>
          <c:order val="2"/>
          <c:spPr>
            <a:solidFill>
              <a:srgbClr val="442359">
                <a:alpha val="85000"/>
              </a:srgbClr>
            </a:solidFill>
            <a:ln w="9525">
              <a:solidFill>
                <a:srgbClr val="FFFFFF"/>
              </a:solidFill>
            </a:ln>
          </c:spPr>
          <c:dLbls>
            <c:numFmt formatCode="General" sourceLinked="1"/>
            <c:spPr>
              <a:noFill/>
              <a:ln w="9525">
                <a:noFill/>
              </a:ln>
            </c:spPr>
            <c:txPr>
              <a:bodyPr anchor="ctr" anchorCtr="1"/>
              <a:lstStyle/>
              <a:p>
                <a:pPr>
                  <a:defRPr lang="en-gb" sz="1195" b="1" i="0" u="none" strike="noStrike">
                    <a:solidFill>
                      <a:srgbClr val="FFFFFF"/>
                    </a:solidFill>
                    <a:latin typeface="Segoe UI" charset="0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Lit>
              <c:formatCode>General</c:formatCode>
              <c:ptCount val="2"/>
              <c:pt idx="0">
                <c:v>0E+00</c:v>
              </c:pt>
              <c:pt idx="1">
                <c:v>0E+00</c:v>
              </c:pt>
            </c:numLit>
          </c:val>
          <c:extLst>
            <c:ext xmlns:sm="smo" uri="smo">
              <sm:meanLine>
                <c:spPr>
                  <a:ln>
                    <a:noFill/>
                  </a:ln>
                </c:spPr>
              </sm:meanLine>
              <sm:minMaxLine>
                <c:spPr>
                  <a:ln>
                    <a:noFill/>
                  </a:ln>
                </c:spPr>
              </sm:minMaxLine>
              <sm:stDevLine>
                <c:spPr>
                  <a:ln>
                    <a:noFill/>
                  </a:ln>
                </c:spPr>
              </sm:stDevLine>
              <sm:trendLine>
                <c:spPr>
                  <a:ln>
                    <a:noFill/>
                  </a:ln>
                </c:spPr>
              </sm:trendLin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65"/>
        <c:axId val="10"/>
        <c:axId val="11"/>
      </c:bar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19050">
            <a:solidFill>
              <a:srgbClr val="7B7B7B"/>
            </a:solidFill>
          </a:ln>
        </c:spPr>
        <c:txPr>
          <a:bodyPr anchor="ctr" anchorCtr="1"/>
          <a:lstStyle/>
          <a:p>
            <a:pPr>
              <a:defRPr lang="en-gb" sz="3200" b="0" i="0" u="none" strike="noStrike" kern="100" cap="all">
                <a:solidFill>
                  <a:srgbClr val="7B7B7B"/>
                </a:solidFill>
                <a:latin typeface="Segoe UI" charset="0"/>
              </a:defRPr>
            </a:pPr>
          </a:p>
        </c:txPr>
        <c:crossAx val="11"/>
        <c:crosses val="autoZero"/>
        <c:auto val="1"/>
      </c:catAx>
      <c:valAx>
        <c:axId val="11"/>
        <c:scaling>
          <c:orientation val="minMax"/>
        </c:scaling>
        <c:delete val="1"/>
        <c:axPos val="l"/>
        <c:majorGridlines>
          <c:spPr>
            <a:ln w="9525">
              <a:solidFill>
                <a:srgbClr val="585858"/>
              </a:solidFill>
            </a:ln>
          </c:spPr>
        </c:majorGridlines>
        <c:numFmt formatCode="General" sourceLinked="1"/>
        <c:majorTickMark val="none"/>
        <c:minorTickMark val="none"/>
        <c:tickLblPos val="none"/>
        <c:spPr>
          <a:ln>
            <a:noFill/>
          </a:ln>
        </c:spPr>
        <c:crossAx val="10"/>
        <c:crosses val="autoZero"/>
        <c:crossBetween val="between"/>
      </c:valAx>
      <c:spPr>
        <a:noFill/>
        <a:ln w="9525">
          <a:noFill/>
        </a:ln>
      </c:spPr>
    </c:plotArea>
    <c:plotVisOnly val="1"/>
    <c:dispBlanksAs val="gap"/>
  </c:chart>
  <c:spPr>
    <a:gradFill rotWithShape="1">
      <a:gsLst>
        <a:gs pos="0">
          <a:srgbClr val="FFFFFF"/>
        </a:gs>
        <a:gs pos="61000">
          <a:srgbClr val="FFFFFF"/>
        </a:gs>
        <a:gs pos="100000">
          <a:srgbClr val="BFBFBF"/>
        </a:gs>
      </a:gsLst>
      <a:path path="circle">
        <a:fillToRect l="50000" t="-80000" r="50000" b="180000"/>
      </a:path>
      <a:tileRect l="0" t="0" r="0" b="0"/>
    </a:gradFill>
    <a:ln w="9525">
      <a:solidFill>
        <a:srgbClr val="D3D3D3"/>
      </a:solidFill>
    </a:ln>
  </c:spPr>
  <c:txPr>
    <a:bodyPr anchor="t" rot="0"/>
    <a:lstStyle/>
    <a:p>
      <a:pPr>
        <a:defRPr lang="en-gb" sz="1000" b="0" i="0" u="none" strike="noStrike" kern="100">
          <a:solidFill>
            <a:srgbClr val="000000"/>
          </a:solidFill>
          <a:latin typeface="Segoe UI" charset="0"/>
        </a:defRPr>
      </a:pPr>
    </a:p>
  </c:txPr>
  <c:extLst>
    <c:ext xmlns:sm="smo" uri="smo">
      <sm:colorScheme xmlns:sm="smo" id="1523356029" val="15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>
        <c:manualLayout>
          <c:xMode val="edge"/>
          <c:yMode val="edge"/>
          <c:wMode val="factor"/>
          <c:hMode val="factor"/>
          <c:x val="0.014250"/>
          <c:y val="0.034250"/>
          <c:w val="0.947000"/>
          <c:h val="0.846750"/>
        </c:manualLayout>
      </c:layout>
      <c:barChart>
        <c:barDir val="col"/>
        <c:grouping val="clustered"/>
        <c:ser>
          <c:idx val="0"/>
          <c:order val="0"/>
          <c:spPr>
            <a:solidFill>
              <a:srgbClr val="BA141A">
                <a:alpha val="85000"/>
              </a:srgbClr>
            </a:solidFill>
            <a:ln>
              <a:solidFill>
                <a:srgbClr val="FFFFFF"/>
              </a:solidFill>
            </a:ln>
          </c:spPr>
          <c:dLbls>
            <c:numFmt formatCode="General" sourceLinked="1"/>
            <c:spPr>
              <a:noFill/>
              <a:ln w="9525">
                <a:noFill/>
              </a:ln>
            </c:spPr>
            <c:txPr>
              <a:bodyPr anchor="ctr" anchorCtr="1"/>
              <a:lstStyle/>
              <a:p>
                <a:pPr>
                  <a:defRPr lang="en-gb" sz="1195" b="1" i="0" u="none" strike="noStrike">
                    <a:solidFill>
                      <a:srgbClr val="FFFFFF"/>
                    </a:solidFill>
                    <a:latin typeface="Segoe UI" charset="0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Lit>
              <c:formatCode>General</c:formatCode>
              <c:ptCount val="2"/>
              <c:pt idx="0">
                <c:v>4.3</c:v>
              </c:pt>
              <c:pt idx="1">
                <c:v>-2.5</c:v>
              </c:pt>
            </c:numLit>
          </c:val>
          <c:extLst>
            <c:ext xmlns:sm="smo" uri="smo">
              <sm:meanLine>
                <c:spPr>
                  <a:ln>
                    <a:noFill/>
                  </a:ln>
                </c:spPr>
              </sm:meanLine>
              <sm:minMaxLine>
                <c:spPr>
                  <a:ln>
                    <a:noFill/>
                  </a:ln>
                </c:spPr>
              </sm:minMaxLine>
              <sm:stDevLine>
                <c:spPr>
                  <a:ln>
                    <a:noFill/>
                  </a:ln>
                </c:spPr>
              </sm:stDevLine>
              <sm:trendLine>
                <c:spPr>
                  <a:ln>
                    <a:noFill/>
                  </a:ln>
                </c:spPr>
              </sm:trendLine>
            </c:ext>
          </c:extLst>
        </c:ser>
        <c:ser>
          <c:idx val="1"/>
          <c:order val="1"/>
          <c:spPr>
            <a:solidFill>
              <a:srgbClr val="0072C6">
                <a:alpha val="85000"/>
              </a:srgbClr>
            </a:solidFill>
            <a:ln w="9525">
              <a:solidFill>
                <a:srgbClr val="FFFFFF"/>
              </a:solidFill>
            </a:ln>
          </c:spPr>
          <c:dLbls>
            <c:numFmt formatCode="General" sourceLinked="1"/>
            <c:spPr>
              <a:noFill/>
              <a:ln w="9525">
                <a:noFill/>
              </a:ln>
            </c:spPr>
            <c:txPr>
              <a:bodyPr anchor="ctr" anchorCtr="1"/>
              <a:lstStyle/>
              <a:p>
                <a:pPr>
                  <a:defRPr lang="en-gb" sz="1195" b="1" i="0" u="none" strike="noStrike">
                    <a:solidFill>
                      <a:srgbClr val="FFFFFF"/>
                    </a:solidFill>
                    <a:latin typeface="Segoe UI" charset="0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Lit>
              <c:formatCode>General</c:formatCode>
              <c:ptCount val="2"/>
              <c:pt idx="0">
                <c:v>0E+00</c:v>
              </c:pt>
              <c:pt idx="1">
                <c:v>0E+00</c:v>
              </c:pt>
            </c:numLit>
          </c:val>
          <c:extLst>
            <c:ext xmlns:sm="smo" uri="smo">
              <sm:meanLine>
                <c:spPr>
                  <a:ln>
                    <a:noFill/>
                  </a:ln>
                </c:spPr>
              </sm:meanLine>
              <sm:minMaxLine>
                <c:spPr>
                  <a:ln>
                    <a:noFill/>
                  </a:ln>
                </c:spPr>
              </sm:minMaxLine>
              <sm:stDevLine>
                <c:spPr>
                  <a:ln>
                    <a:noFill/>
                  </a:ln>
                </c:spPr>
              </sm:stDevLine>
              <sm:trendLine>
                <c:spPr>
                  <a:ln>
                    <a:noFill/>
                  </a:ln>
                </c:spPr>
              </sm:trendLine>
            </c:ext>
          </c:extLst>
        </c:ser>
        <c:ser>
          <c:idx val="2"/>
          <c:order val="2"/>
          <c:spPr>
            <a:solidFill>
              <a:srgbClr val="442359">
                <a:alpha val="85000"/>
              </a:srgbClr>
            </a:solidFill>
            <a:ln w="9525">
              <a:solidFill>
                <a:srgbClr val="FFFFFF"/>
              </a:solidFill>
            </a:ln>
          </c:spPr>
          <c:dLbls>
            <c:numFmt formatCode="General" sourceLinked="1"/>
            <c:spPr>
              <a:noFill/>
              <a:ln w="9525">
                <a:noFill/>
              </a:ln>
            </c:spPr>
            <c:txPr>
              <a:bodyPr anchor="ctr" anchorCtr="1"/>
              <a:lstStyle/>
              <a:p>
                <a:pPr>
                  <a:defRPr lang="en-gb" sz="1195" b="1" i="0" u="none" strike="noStrike">
                    <a:solidFill>
                      <a:srgbClr val="FFFFFF"/>
                    </a:solidFill>
                    <a:latin typeface="Segoe UI" charset="0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Lit>
              <c:formatCode>General</c:formatCode>
              <c:ptCount val="2"/>
              <c:pt idx="0">
                <c:v>0E+00</c:v>
              </c:pt>
              <c:pt idx="1">
                <c:v>0E+00</c:v>
              </c:pt>
            </c:numLit>
          </c:val>
          <c:extLst>
            <c:ext xmlns:sm="smo" uri="smo">
              <sm:meanLine>
                <c:spPr>
                  <a:ln>
                    <a:noFill/>
                  </a:ln>
                </c:spPr>
              </sm:meanLine>
              <sm:minMaxLine>
                <c:spPr>
                  <a:ln>
                    <a:noFill/>
                  </a:ln>
                </c:spPr>
              </sm:minMaxLine>
              <sm:stDevLine>
                <c:spPr>
                  <a:ln>
                    <a:noFill/>
                  </a:ln>
                </c:spPr>
              </sm:stDevLine>
              <sm:trendLine>
                <c:spPr>
                  <a:ln>
                    <a:noFill/>
                  </a:ln>
                </c:spPr>
              </sm:trendLin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65"/>
        <c:axId val="10"/>
        <c:axId val="11"/>
      </c:bar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ln w="19050">
            <a:solidFill>
              <a:srgbClr val="7B7B7B"/>
            </a:solidFill>
          </a:ln>
        </c:spPr>
        <c:txPr>
          <a:bodyPr anchor="ctr" anchorCtr="1" rot="-38400000"/>
          <a:lstStyle/>
          <a:p>
            <a:pPr>
              <a:defRPr lang="en-gb" sz="3200" b="0" i="0" u="none" strike="noStrike" kern="100" cap="all">
                <a:solidFill>
                  <a:srgbClr val="7B7B7B"/>
                </a:solidFill>
                <a:latin typeface="Segoe UI" charset="0"/>
              </a:defRPr>
            </a:pPr>
          </a:p>
        </c:txPr>
        <c:crossAx val="11"/>
        <c:crosses val="autoZero"/>
        <c:auto val="1"/>
      </c:catAx>
      <c:valAx>
        <c:axId val="11"/>
        <c:scaling>
          <c:orientation val="minMax"/>
        </c:scaling>
        <c:delete val="1"/>
        <c:axPos val="l"/>
        <c:majorGridlines>
          <c:spPr>
            <a:ln w="9525">
              <a:solidFill>
                <a:srgbClr val="585858"/>
              </a:solidFill>
            </a:ln>
          </c:spPr>
        </c:majorGridlines>
        <c:numFmt formatCode="General" sourceLinked="1"/>
        <c:majorTickMark val="none"/>
        <c:minorTickMark val="none"/>
        <c:tickLblPos val="none"/>
        <c:spPr>
          <a:ln>
            <a:noFill/>
          </a:ln>
        </c:spPr>
        <c:crossAx val="10"/>
        <c:crosses val="autoZero"/>
        <c:crossBetween val="between"/>
      </c:valAx>
      <c:spPr>
        <a:noFill/>
        <a:ln w="9525">
          <a:noFill/>
        </a:ln>
      </c:spPr>
    </c:plotArea>
    <c:plotVisOnly val="1"/>
    <c:dispBlanksAs val="gap"/>
  </c:chart>
  <c:spPr>
    <a:gradFill rotWithShape="1">
      <a:gsLst>
        <a:gs pos="0">
          <a:srgbClr val="FFFFFF"/>
        </a:gs>
        <a:gs pos="61000">
          <a:srgbClr val="FFFFFF"/>
        </a:gs>
        <a:gs pos="100000">
          <a:srgbClr val="BFBFBF"/>
        </a:gs>
      </a:gsLst>
      <a:path path="circle">
        <a:fillToRect l="50000" t="-80000" r="50000" b="180000"/>
      </a:path>
      <a:tileRect l="0" t="0" r="0" b="0"/>
    </a:gradFill>
    <a:ln w="9525">
      <a:solidFill>
        <a:srgbClr val="D3D3D3"/>
      </a:solidFill>
    </a:ln>
  </c:spPr>
  <c:txPr>
    <a:bodyPr anchor="t" rot="0"/>
    <a:lstStyle/>
    <a:p>
      <a:pPr>
        <a:defRPr lang="en-gb" sz="1000" b="0" i="0" u="none" strike="noStrike" kern="100">
          <a:solidFill>
            <a:srgbClr val="000000"/>
          </a:solidFill>
          <a:latin typeface="Segoe UI" charset="0"/>
        </a:defRPr>
      </a:pPr>
    </a:p>
  </c:txPr>
  <c:extLst>
    <c:ext xmlns:sm="smo" uri="smo">
      <sm:colorScheme xmlns:sm="smo" id="1523356029" val="15"/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0"/>
  <c:chart>
    <c:autoTitleDeleted val="1"/>
    <c:plotArea>
      <c:layout/>
      <c:lineChart>
        <c:grouping val="standard"/>
        <c:ser>
          <c:idx val="0"/>
          <c:order val="0"/>
          <c:spPr>
            <a:ln w="28575">
              <a:solidFill>
                <a:srgbClr val="BA141A"/>
              </a:solidFill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</c:spPr>
          <c:marker>
            <c:symbol val="none"/>
          </c:marker>
          <c:val>
            <c:numLit>
              <c:formatCode>General</c:formatCode>
              <c:ptCount val="4"/>
              <c:pt idx="0">
                <c:v>1.5</c:v>
              </c:pt>
              <c:pt idx="1">
                <c:v>2.5</c:v>
              </c:pt>
              <c:pt idx="2">
                <c:v>4</c:v>
              </c:pt>
              <c:pt idx="3">
                <c:v>6.9</c:v>
              </c:pt>
            </c:numLit>
          </c:val>
          <c:smooth val="0"/>
          <c:extLst>
            <c:ext xmlns:sm="smo" uri="smo">
              <sm:meanLine>
                <c:spPr>
                  <a:ln>
                    <a:noFill/>
                  </a:ln>
                </c:spPr>
              </sm:meanLine>
              <sm:minMaxLine>
                <c:spPr>
                  <a:ln>
                    <a:noFill/>
                  </a:ln>
                </c:spPr>
              </sm:minMaxLine>
              <sm:stDevLine>
                <c:spPr>
                  <a:ln>
                    <a:noFill/>
                  </a:ln>
                </c:spPr>
              </sm:stDevLine>
              <sm:trendLine>
                <c:spPr>
                  <a:ln>
                    <a:noFill/>
                  </a:ln>
                </c:spPr>
              </sm:trendLin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extLst>
          <c:ext xmlns:sm="smo" uri="smo">
            <sm:boxPlot xmlns:sm="smo" val="0"/>
            <sm:turned xmlns:sm="smo" val="0"/>
          </c:ext>
        </c:extLst>
        <c:axId val="10"/>
        <c:axId val="11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9525">
            <a:solidFill>
              <a:srgbClr val="F2F2F2"/>
            </a:solidFill>
          </a:ln>
        </c:spPr>
        <c:txPr>
          <a:bodyPr anchor="ctr" anchorCtr="1" rot="-38400000"/>
          <a:lstStyle/>
          <a:p>
            <a:pPr>
              <a:defRPr lang="en-gb" sz="2400" b="0" i="0" u="none" strike="noStrike" kern="100">
                <a:solidFill>
                  <a:srgbClr val="D8D8D8"/>
                </a:solidFill>
                <a:latin typeface="Segoe UI" charset="0"/>
              </a:defRPr>
            </a:pPr>
          </a:p>
        </c:txPr>
        <c:crossAx val="11"/>
        <c:crosses val="autoZero"/>
        <c:auto val="1"/>
      </c:catAx>
      <c:valAx>
        <c:axId val="11"/>
        <c:scaling>
          <c:orientation val="minMax"/>
        </c:scaling>
        <c:delete val="0"/>
        <c:axPos val="l"/>
        <c:majorGridlines>
          <c:spPr>
            <a:ln w="9525">
              <a:solidFill>
                <a:srgbClr val="F2F2F2"/>
              </a:solidFill>
            </a:ln>
          </c:spPr>
        </c:majorGridlines>
        <c:title>
          <c:tx>
            <c:rich>
              <a:bodyPr rot="16200000"/>
              <a:lstStyle/>
              <a:p>
                <a:pPr>
                  <a:defRPr lang="en-gb" sz="2400" b="1" i="0" u="none" strike="noStrike" kern="100" cap="all">
                    <a:solidFill>
                      <a:srgbClr val="D8D8D8"/>
                    </a:solidFill>
                    <a:latin typeface="Segoe UI" charset="0"/>
                  </a:defRPr>
                </a:pPr>
                <a:r>
                  <a:t>SR</a:t>
                </a:r>
              </a:p>
            </c:rich>
          </c:tx>
          <c:layout/>
          <c:spPr>
            <a:noFill/>
            <a:ln w="9525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525">
            <a:noFill/>
          </a:ln>
        </c:spPr>
        <c:txPr>
          <a:bodyPr anchor="ctr" anchorCtr="1" rot="-38400000"/>
          <a:lstStyle/>
          <a:p>
            <a:pPr>
              <a:defRPr lang="en-gb" sz="1195" b="0" i="0" u="none" strike="noStrike">
                <a:solidFill>
                  <a:srgbClr val="D8D8D8"/>
                </a:solidFill>
                <a:latin typeface="Segoe UI" charset="0"/>
              </a:defRPr>
            </a:pPr>
          </a:p>
        </c:txPr>
        <c:crossAx val="10"/>
        <c:crosses val="autoZero"/>
        <c:crossBetween val="between"/>
      </c:valAx>
      <c:spPr>
        <a:noFill/>
        <a:ln w="9525">
          <a:noFill/>
        </a:ln>
      </c:spPr>
    </c:plotArea>
    <c:plotVisOnly val="1"/>
    <c:dispBlanksAs val="gap"/>
  </c:chart>
  <c:spPr>
    <a:gradFill rotWithShape="1">
      <a:gsLst>
        <a:gs pos="0">
          <a:srgbClr val="8D8D8D"/>
        </a:gs>
        <a:gs pos="100000">
          <a:srgbClr val="6A6A6A"/>
        </a:gs>
      </a:gsLst>
      <a:path path="circle">
        <a:fillToRect l="50000" t="50000" r="50000" b="50000"/>
      </a:path>
      <a:tileRect l="0" t="0" r="0" b="0"/>
    </a:gradFill>
    <a:ln w="9525">
      <a:noFill/>
    </a:ln>
  </c:spPr>
  <c:txPr>
    <a:bodyPr anchor="t" rot="0"/>
    <a:lstStyle/>
    <a:p>
      <a:pPr>
        <a:defRPr lang="en-gb" sz="1000" b="0" i="0" u="none" strike="noStrike" kern="100">
          <a:solidFill>
            <a:srgbClr val="000000"/>
          </a:solidFill>
          <a:latin typeface="Segoe UI" charset="0"/>
        </a:defRPr>
      </a:pPr>
    </a:p>
  </c:txPr>
  <c:extLst>
    <c:ext xmlns:sm="smo" uri="smo">
      <sm:colorScheme xmlns:sm="smo" id="1523356029" val="15"/>
    </c:ext>
  </c:extLst>
</c:chartSpace>
</file>

<file path=ppt/handoutMasters/_rels/handout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cAdQ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7v///0gSAAC+AgAAEAAAACYAAAAIAAAAP48AAAAAAAA="/>
              </a:ext>
            </a:extLst>
          </p:cNvSpPr>
          <p:nvPr>
            <p:ph type="hdr" sz="quarter"/>
          </p:nvPr>
        </p:nvSpPr>
        <p:spPr>
          <a:xfrm>
            <a:off x="0" y="-1143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algn="l" defTabSz="932815">
              <a:tabLst/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3" name="Date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P48AAAAAAAA="/>
              </a:ext>
            </a:extLst>
          </p:cNvSpPr>
          <p:nvPr>
            <p:ph type="dt" sz="quarter" idx="1"/>
          </p:nvPr>
        </p:nvSpPr>
        <p:spPr>
          <a:xfrm>
            <a:off x="388493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83940F6-B8E5-6CB6-AB81-4EE30ECF5D1B}" type="datetime8">
              <a:t>4/10/2018 3:55 PM</a:t>
            </a:fld>
          </a:p>
        </p:txBody>
      </p:sp>
      <p:sp>
        <p:nvSpPr>
          <p:cNvPr id="4" name="Footer Placeholder 7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KYjAAB5NwAAEAAAACYAAAAIAAAAv48AAAAAAAA="/>
              </a:ext>
            </a:extLst>
          </p:cNvSpPr>
          <p:nvPr>
            <p:ph type="ftr" sz="quarter" idx="2"/>
          </p:nvPr>
        </p:nvSpPr>
        <p:spPr>
          <a:xfrm>
            <a:off x="0" y="8685530"/>
            <a:ext cx="5795010" cy="332105"/>
          </a:xfrm>
          <a:prstGeom prst="rect">
            <a:avLst/>
          </a:prstGeo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algn="l" defTabSz="932815">
              <a:tabLst/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en-us" sz="400"/>
              <a:t>© 2015 Microsoft Corporation. All rights reserved. MICROSOFT MAKES NO WARRANTIES, EXPRESS, IMPLIED OR STATUTORY, AS TO THE INFORMATION IN THIS PRESENTATION.</a:t>
            </a:r>
            <a:endParaRPr lang="en-us" sz="400"/>
          </a:p>
        </p:txBody>
      </p:sp>
      <p:sp>
        <p:nvSpPr>
          <p:cNvPr id="5" name="Slide Number Placeholder 8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UIwAAbjUAAC0qAAA+OAAAEAAAACYAAAAIAAAAv48AAAAAAAA="/>
              </a:ext>
            </a:extLst>
          </p:cNvSpPr>
          <p:nvPr>
            <p:ph type="sldNum" sz="quarter" idx="3"/>
          </p:nvPr>
        </p:nvSpPr>
        <p:spPr>
          <a:xfrm>
            <a:off x="5783580" y="8685530"/>
            <a:ext cx="1072515" cy="457200"/>
          </a:xfrm>
          <a:prstGeom prst="rect">
            <a:avLst/>
          </a:prstGeo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AA684B8-F6F7-F372-B91E-0027CA504F55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7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QAgAAEAAAACYAAAAIAAAAP48AAA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en-us" sz="1200">
                <a:latin typeface="Segoe UI" pitchFamily="0" charset="0"/>
                <a:ea typeface="Segoe UI" pitchFamily="0" charset="0"/>
                <a:cs typeface="Segoe UI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3" name="Slide Image Placeholder 8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vw8AAP8fAAA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</a:p>
        </p:txBody>
      </p:sp>
      <p:sp>
        <p:nvSpPr>
          <p:cNvPr id="4" name="Footer Placeholder 9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v48AAP8fAAA="/>
              </a:ext>
            </a:extLst>
          </p:cNvSpPr>
          <p:nvPr>
            <p:ph type="ftr" sz="quarter" idx="4"/>
          </p:nvPr>
        </p:nvSpPr>
        <p:spPr>
          <a:xfrm>
            <a:off x="0" y="8686800"/>
            <a:ext cx="5920740" cy="356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571500" indent="0" algn="l" defTabSz="914400">
              <a:tabLst/>
              <a:defRPr lang="en-us" sz="4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10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P48AAP8fAAA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en-us" sz="1200">
                <a:latin typeface="Segoe UI" pitchFamily="0" charset="0"/>
                <a:ea typeface="Segoe UI" pitchFamily="0" charset="0"/>
                <a:cs typeface="Segoe UI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0E76DED-A3FD-B29B-B35F-55CE23114500}" type="datetime8">
              <a:t>4/10/2018 3:55 PM</a:t>
            </a:fld>
          </a:p>
        </p:txBody>
      </p:sp>
      <p:sp>
        <p:nvSpPr>
          <p:cNvPr id="6" name="Notes Placeholder 11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Pw8AAP8fAAA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Slide Number Placeholder 12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v48AAP8fAAA="/>
              </a:ext>
            </a:extLst>
          </p:cNvSpPr>
          <p:nvPr>
            <p:ph type="sldNum" sz="quarter" idx="5"/>
          </p:nvPr>
        </p:nvSpPr>
        <p:spPr>
          <a:xfrm>
            <a:off x="5909310" y="8685530"/>
            <a:ext cx="946785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us" sz="1200">
                <a:latin typeface="Segoe UI" pitchFamily="0" charset="0"/>
                <a:ea typeface="Segoe UI" pitchFamily="0" charset="0"/>
                <a:cs typeface="Segoe UI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5DAA1875-3BB0-FFEE-FE12-CDBB565C0898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marR="0" indent="0" algn="l" defTabSz="932815">
      <a:lnSpc>
        <a:spcPct val="90000"/>
      </a:lnSpc>
      <a:spcBef>
        <a:spcPts val="0"/>
      </a:spcBef>
      <a:spcAft>
        <a:spcPts val="340"/>
      </a:spcAft>
      <a:buNone/>
      <a:tabLst/>
      <a:defRPr lang="en-us" sz="900" b="0" i="0" u="none" strike="noStrike" kern="1" spc="0" baseline="0">
        <a:solidFill>
          <a:schemeClr val="tx1"/>
        </a:solidFill>
        <a:effectLst/>
        <a:latin typeface="Segoe UI Light" pitchFamily="0" charset="0"/>
        <a:ea typeface="Segoe UI Light" pitchFamily="0" charset="0"/>
        <a:cs typeface="Segoe UI Light" pitchFamily="0" charset="0"/>
      </a:defRPr>
    </a:lvl1pPr>
    <a:lvl2pPr marL="217170" marR="0" indent="-107950" algn="l" defTabSz="932815">
      <a:lnSpc>
        <a:spcPct val="90000"/>
      </a:lnSpc>
      <a:spcBef>
        <a:spcPts val="0"/>
      </a:spcBef>
      <a:spcAft>
        <a:spcPts val="340"/>
      </a:spcAft>
      <a:buClrTx/>
      <a:buSzTx/>
      <a:buFont typeface="Arial" pitchFamily="1" charset="0"/>
      <a:buChar char="•"/>
      <a:tabLst/>
      <a:defRPr lang="en-us" sz="900" b="0" i="0" u="none" strike="noStrike" kern="1" spc="0" baseline="0">
        <a:solidFill>
          <a:schemeClr val="tx1"/>
        </a:solidFill>
        <a:effectLst/>
        <a:latin typeface="Segoe UI Light" pitchFamily="0" charset="0"/>
        <a:ea typeface="Segoe UI Light" pitchFamily="0" charset="0"/>
        <a:cs typeface="Segoe UI Light" pitchFamily="0" charset="0"/>
      </a:defRPr>
    </a:lvl2pPr>
    <a:lvl3pPr marL="334645" marR="0" indent="-117475" algn="l" defTabSz="932815">
      <a:lnSpc>
        <a:spcPct val="90000"/>
      </a:lnSpc>
      <a:spcBef>
        <a:spcPts val="0"/>
      </a:spcBef>
      <a:spcAft>
        <a:spcPts val="340"/>
      </a:spcAft>
      <a:buClrTx/>
      <a:buSzTx/>
      <a:buFont typeface="Arial" pitchFamily="1" charset="0"/>
      <a:buChar char="•"/>
      <a:tabLst/>
      <a:defRPr lang="en-us" sz="900" b="0" i="0" u="none" strike="noStrike" kern="1" spc="0" baseline="0">
        <a:solidFill>
          <a:schemeClr val="tx1"/>
        </a:solidFill>
        <a:effectLst/>
        <a:latin typeface="Segoe UI Light" pitchFamily="0" charset="0"/>
        <a:ea typeface="Segoe UI Light" pitchFamily="0" charset="0"/>
        <a:cs typeface="Segoe UI Light" pitchFamily="0" charset="0"/>
      </a:defRPr>
    </a:lvl3pPr>
    <a:lvl4pPr marL="492760" marR="0" indent="-149860" algn="l" defTabSz="932815">
      <a:lnSpc>
        <a:spcPct val="90000"/>
      </a:lnSpc>
      <a:spcBef>
        <a:spcPts val="0"/>
      </a:spcBef>
      <a:spcAft>
        <a:spcPts val="340"/>
      </a:spcAft>
      <a:buClrTx/>
      <a:buSzTx/>
      <a:buFont typeface="Arial" pitchFamily="1" charset="0"/>
      <a:buChar char="•"/>
      <a:tabLst/>
      <a:defRPr lang="en-us" sz="900" b="0" i="0" u="none" strike="noStrike" kern="1" spc="0" baseline="0">
        <a:solidFill>
          <a:schemeClr val="tx1"/>
        </a:solidFill>
        <a:effectLst/>
        <a:latin typeface="Segoe UI Light" pitchFamily="0" charset="0"/>
        <a:ea typeface="Segoe UI Light" pitchFamily="0" charset="0"/>
        <a:cs typeface="Segoe UI Light" pitchFamily="0" charset="0"/>
      </a:defRPr>
    </a:lvl4pPr>
    <a:lvl5pPr marL="627380" marR="0" indent="-117475" algn="l" defTabSz="932815">
      <a:lnSpc>
        <a:spcPct val="90000"/>
      </a:lnSpc>
      <a:spcBef>
        <a:spcPts val="0"/>
      </a:spcBef>
      <a:spcAft>
        <a:spcPts val="340"/>
      </a:spcAft>
      <a:buClrTx/>
      <a:buSzTx/>
      <a:buFont typeface="Arial" pitchFamily="1" charset="0"/>
      <a:buChar char="•"/>
      <a:tabLst/>
      <a:defRPr lang="en-us" sz="900" b="0" i="0" u="none" strike="noStrike" kern="1" spc="0" baseline="0">
        <a:solidFill>
          <a:schemeClr val="tx1"/>
        </a:solidFill>
        <a:effectLst/>
        <a:latin typeface="Segoe UI Light" pitchFamily="0" charset="0"/>
        <a:ea typeface="Segoe UI Light" pitchFamily="0" charset="0"/>
        <a:cs typeface="Segoe UI Light" pitchFamily="0" charset="0"/>
      </a:defRPr>
    </a:lvl5pPr>
    <a:lvl6pPr marL="2331720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98445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64535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731260" marR="0" indent="0" algn="l" defTabSz="932815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5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6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6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6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6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6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6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7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264E0C89-C7CB-1BFA-85F6-31AF42B87364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0D254F93-DDE0-70B9-AE9D-2BEC01D3587E}" type="slidenum">
              <a:t>1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BfIt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fW1t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107C2973-3DFD-29DF-B3C4-CB8A678A459E}" type="slidenum">
              <a:t>18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PWbxU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g54P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k5HQ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63081C05-4B8E-5DEA-C0B0-BDBF52FE36E8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B+It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6DBEC1F-51DB-8E1A-9563-A74FA22D63F2}" type="slidenum">
              <a:t>20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ipBw4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5593D6D5-9BB8-C620-F62B-6D7598650038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3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29D44BF0-BEC4-81BD-8A6C-48E805227C1D}" type="slidenum">
              <a:t>22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bgvro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gN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0879762D-63E5-2C80-ABC1-95D5388F5DC0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FFD3A69-27B2-A8CC-FC45-D199740B0A84}" type="slidenum">
              <a:t>23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ENQ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marL="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None/>
              <a:tabLst/>
              <a:defRPr lang="en-us" kern="1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582E6BB7-F9B5-7B9D-FB96-0FC825D80D5A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39D32F2-BCAE-C8C4-E025-4A917C6B161F}" type="slidenum">
              <a:t>24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marL="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None/>
              <a:tabLst/>
              <a:defRPr lang="en-us" kern="1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F7s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F7s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5D200268-26B0-75F4-FE98-D0A14CD60885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D397BAE-E0B0-6C8D-FE81-16D835CF0843}" type="slidenum">
              <a:t>25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3E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E2Ow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QwPj0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031A000B-45EE-4FF6-A0A2-B3A34EEC56E6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w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4D56C45-0BD9-809A-976D-FDCF222361A8}" type="slidenum">
              <a:t>26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Y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BfIt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phW1k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fg2dM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3C1BD11F-51D1-4E27-9FA3-A7729FED69F2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gAi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003AA52-1CDD-565C-93BB-EA09E4F565BF}" type="slidenum">
              <a:t>27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9JSEg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JQpBA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4007DD0E-40AD-522B-E3BF-B67E93F115E3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23F53336-78CE-A0C5-804D-8E907D0376DB}" type="slidenum">
              <a:t>28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M6dGk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Qg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4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7ED5C752-1C93-8031-DD6D-EA6489232BBF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JGb2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0F87E39F-D1E2-D215-AC3F-2740AD715A72}" type="slidenum">
              <a:t>30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8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S8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8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 lang="en-us"/>
            </a:pPr>
            <a:fld id="{0EECF31F-51E3-B905-AD54-A750BD1A5BF2}" type="datetime8">
              <a:t>4/10/2018 3:55 PM</a:t>
            </a:fld>
          </a:p>
        </p:txBody>
      </p:sp>
      <p:sp>
        <p:nvSpPr>
          <p:cNvPr id="5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JQAAbjUAAC0qAAA+OAAAEAAAACYAAAAIAAAAAQ8AAAAAAAA="/>
              </a:ext>
            </a:extLst>
          </p:cNvSpPr>
          <p:nvPr>
            <p:ph type="sldNum" sz="quarter" idx="4294967295"/>
          </p:nvPr>
        </p:nvSpPr>
        <p:spPr>
          <a:xfrm>
            <a:off x="6172200" y="8685530"/>
            <a:ext cx="683895" cy="457200"/>
          </a:xfrm>
          <a:prstGeom prst="rect">
            <a:avLst/>
          </a:prstGeom>
        </p:spPr>
        <p:txBody>
          <a:bodyPr/>
          <a:lstStyle/>
          <a:p>
            <a:pPr>
              <a:defRPr lang="en-us"/>
            </a:pPr>
            <a:fld id="{60F9E3B9-F78D-AC15-C341-0140AD0F3554}" type="slidenum">
              <a:t>2</a:t>
            </a:fld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2014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Header Placeholder 8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Jy+aw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JGb2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4343C060-2EAE-1636-E0FB-D8638EB5168D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Qg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1982B69C-D2F4-D740-BA3A-2415F8744C71}" type="slidenum">
              <a:t>31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iOC0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Lg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R/iIc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101EA2A9-E7FD-4B54-B3A6-1101ECE84544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B6723C7-89A6-32D5-E8DF-7F806D911E2A}" type="slidenum">
              <a:t>32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01E9D612-5CEC-BC20-A251-AA75981F54FF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1A9AFA53-1DF7-CF0C-B922-EB59B46C4FBE}" type="slidenum">
              <a:t>33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  <a:endParaRPr lang="en-us">
              <a:latin typeface="Calibri" pitchFamily="2" charset="0"/>
              <a:ea typeface="Segoe UI Light" pitchFamily="0" charset="0"/>
              <a:cs typeface="Segoe UI Light" pitchFamily="0" charset="0"/>
            </a:endParaR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E77FE73-3DD3-2208-9DCF-CB5DB0816B9E}" type="slidenum">
              <a:t>35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QkPiQ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CjPw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  <a:endParaRPr lang="en-us">
              <a:latin typeface="Calibri" pitchFamily="2" charset="0"/>
              <a:ea typeface="Segoe UI Light" pitchFamily="0" charset="0"/>
              <a:cs typeface="Segoe UI Light" pitchFamily="0" charset="0"/>
            </a:endParaR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AD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7A2F3BE5-AB97-7ACD-D997-5D9875D92F08}" type="slidenum">
              <a:t>37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PZlU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BsJsc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BSVA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31572381-CFDC-02D5-92EF-39806DA1646C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2C7E4FB-B5DF-9212-917F-4347AA316716}" type="slidenum">
              <a:t>41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xcItI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kern="1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1E5EB3A1-EFF3-0B45-BDE6-1910FDA84B4C}" type="slidenum">
              <a:t>44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BsJsc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+9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B00AB84-CAB6-555D-F8B8-3C08E5F60E69}" type="slidenum">
              <a:t>45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F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JY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leE9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03D0E0D3-9DEE-8516-A068-6B43AE26563E}" type="slidenum">
              <a:t>46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2FBFD4A-04AF-AE0B-E143-F25EB30D17A7}" type="slidenum">
              <a:t>47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A599CD1-9FB7-0C6A-F9E1-693FD2AF0F3C}" type="slidenum">
              <a:t>4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zX7z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zX7z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zX7z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514F6500-4EBC-1A93-F2F7-B8C62BB904ED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18D7E42A-64F5-8212-BB6F-9247AA214DC7}" type="slidenum">
              <a:t>48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2B231BBF-F1C6-76ED-889B-07B855D57E52}" type="slidenum">
              <a:t>57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0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2Q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ID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1A558ECD-83F7-0078-B9ED-752DC0A34F20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ID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721CD17-59DA-743B-9499-AF6E83D762FA}" type="slidenum">
              <a:t>61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TExP8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LDX7U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E+v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FeGg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44FE50EC-A2A9-ABA6-E746-54F31E081101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1D47EE1D-53F0-1218-BEFF-A54DA0B148F0}" type="slidenum">
              <a:t>64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sD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  <a:endParaRPr lang="en-us">
              <a:latin typeface="Calibri" pitchFamily="2" charset="0"/>
              <a:ea typeface="Segoe UI Light" pitchFamily="0" charset="0"/>
              <a:cs typeface="Segoe UI Light" pitchFamily="0" charset="0"/>
            </a:endParaR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5F52237-79B8-A0D4-F64D-8F816C0300DA}" type="slidenum">
              <a:t>65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Dg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j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6284F939-778F-D10F-C13C-815AB77237D4}" type="slidenum">
              <a:t>66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p0eE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AlpL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61CEDD87-C98C-9B2B-C276-3F7E9338346A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93F7DFA-B4A4-6A8B-EA87-42DE33C91C17}" type="slidenum">
              <a:t>70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5E33FD98-D6B3-660B-FD8B-205EB3C50B75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17D5ABB-F5BC-28AC-F2C5-03F9148B0456}" type="slidenum">
              <a:t>74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AMqAY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i7Eg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4AD26C6C-22A7-879A-E96A-D4CF22241F81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p0Z3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295C256-18AF-C034-E12D-EE618C6317BB}" type="slidenum">
              <a:t>76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AlpL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10A64F69-27FD-F3B9-B31E-D1EC01504584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sD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19C53D47-09F4-90CB-BA7D-FF9E73334CAA}" type="slidenum">
              <a:t>79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1EBED83-CDAC-BE1B-E253-3B4EA31D146E}" type="slidenum">
              <a:t>5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LFW0c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cKCg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4544F173-3DA8-1107-E6FC-CB52BFB2109E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UQTR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69D5D34C-0284-8025-CA6D-F4709D233CA1}" type="slidenum">
              <a:t>81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AlpL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5tb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6970B295-DB84-2544-CAC8-2D11FC863C78}" type="slidenum">
              <a:t>82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BSVA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Machine Learning, Analytics &amp; Data Science Conference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5158C7B0-FEBC-0D31-F2E0-086489AE045D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2A52D42B-65C7-0722-89EA-93779AA47FC6}" type="slidenum">
              <a:t>84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2Hmo4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xkVG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37E5A4D-03AE-2BAC-E0C6-F5F9148816A0}" type="slidenum">
              <a:t>85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02390BC-F2BD-7666-F39B-0433DED50551}" type="slidenum">
              <a:t>87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65ED22B8-F688-B8D4-C655-00816C1B3055}" type="slidenum">
              <a:t>89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wl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522A8B8-F6D8-775E-969A-000BE6D46055}" type="slidenum">
              <a:t>92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396AACA-84AE-C35C-E02E-7209E4601627}" type="slidenum">
              <a:t>94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4D88397-D9A9-8D75-E760-2F20CD2E117A}" type="slidenum">
              <a:t>95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cxBz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1D621B1-FFBC-83D7-F26E-09826F20045C}" type="slidenum">
              <a:t>98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8B00CC8-86A5-E5FA-EB08-70AF42461D25}" type="slidenum">
              <a:t>6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06DA7873-3DEB-8F8E-A562-CBDB362C539E}" type="slidenum">
              <a:t>99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2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onf2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oUuv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Y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46275250-1EAB-72A4-E59F-E8F11CD113BD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BBIt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63B27820-6E8E-E78E-C00A-98DB364436CD}" type="slidenum">
              <a:t>102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5E1D33D6-98B3-48C5-FDA5-6E907DEB0B3B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2F79882-CCDF-A26E-914F-3A3BD601676F}" type="slidenum">
              <a:t>103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3D74D47D-33D0-2122-9ECC-C5779A826890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6D3D3AD-E3BB-8625-F56B-15709D250340}" type="slidenum">
              <a:t>104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Y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kJwjk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36411EDE-90DB-14E8-95F9-66BD50B76333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51R2k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1B2F912D-63F6-7A67-B897-9532DFD94EC0}" type="slidenum">
              <a:t>105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w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6B342333-7D86-61D5-C88C-8B806DC23EDE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8792AA9-E7B5-2CDC-FBC1-1189648F0D44}" type="slidenum">
              <a:t>106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3D898063-2DD0-DC76-9E31-DB23CE7F688E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75C0727A-3498-9584-D678-C2D13C362097}" type="slidenum">
              <a:t>107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  <a:endParaRPr lang="en-us">
              <a:latin typeface="Calibri" pitchFamily="2" charset="0"/>
              <a:ea typeface="Segoe UI Light" pitchFamily="0" charset="0"/>
              <a:cs typeface="Segoe UI Light" pitchFamily="0" charset="0"/>
            </a:endParaR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7719F596-D89A-4C03-D4A1-2E56BBEF227B}" type="slidenum">
              <a:t>108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F9A086B-25A2-CFFE-EC22-D3AB466C1A86}" type="slidenum">
              <a:t>109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7F078D12-5C92-527B-DCBF-AA2EC3F12AFF}" type="slidenum">
              <a:t>111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qioP8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7+/v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28FA72E9-A7C5-AF84-8B42-51D13C0C7D04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49EF6A3C-72A4-BA9C-EA57-84C924191CD1}" type="slidenum">
              <a:t>9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QBcA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7902EAB7-F994-571C-DABA-0F49A4F42C5A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1FADAA08-46F2-F85C-BC15-B009E45B4AE5}" type="slidenum">
              <a:t>113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dg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58799D03-4DB5-2C6B-FBC1-BB3ED38F0DEE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7FFA8973-3D92-AF7F-DC42-CB2AC70C2A9E}" type="slidenum">
              <a:t>114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4816A80C-42A5-435E-EBAE-B40BE6E01DE1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JJbnM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025D7D62-2CEF-088B-A1E5-DADE33AB578F}" type="slidenum">
              <a:t>115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FYZw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11A6A24C-02FC-F354-B21E-F401EC5044A1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3D45391-DFDE-81A5-906C-29F01D22667C}" type="slidenum">
              <a:t>119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0628EA6E-20EB-7D1C-A590-D649A4DE5383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21756046-08CC-2096-82CD-FEC32E8374AB}" type="slidenum">
              <a:t>128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Qhg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BBIt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5856A397-D9B5-0355-FBEE-2F00EDA00D7A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7CFE606E-2091-AB96-DF46-D6C32E082983}" type="slidenum">
              <a:t>129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2014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2478F9F0-BEC9-2D0F-87C0-485AB78E711D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D8210CD-83B0-D7E6-FE3A-75B35E740820}" type="slidenum">
              <a:t>130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i7EgI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S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8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 lang="en-us"/>
            </a:pPr>
            <a:r>
              <a:rPr lang="en-us">
                <a:solidFill>
                  <a:srgbClr val="000000"/>
                </a:solidFill>
              </a:rPr>
              <a:t>Causal Inference tutorial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0D217762-2CE0-7481-AE99-DAD439D7588F}" type="datetime8">
              <a:rPr lang="en-us">
                <a:solidFill>
                  <a:srgbClr val="000000"/>
                </a:solidFill>
              </a:rPr>
              <a:t>4/10/2018 3:55 PM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6BA60486-C886-F3F2-C81E-3EA74A503E6B}" type="slidenum">
              <a:rPr lang="en-us">
                <a:solidFill>
                  <a:srgbClr val="000000"/>
                </a:solidFill>
              </a:rPr>
              <a:t>131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6356911C-528E-0367-C0EE-A432DFA036F1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040823F-71DD-1574-93F8-8721CCB665D2}" type="slidenum">
              <a:t>171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kern="1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095065CC-82E4-0593-AAE8-74C62BA65C21}" type="slidenum">
              <a:t>189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3263E92C-62DF-361F-91DB-944AA79567C1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9D2364D-03D4-87C0-9A6A-F59578246CA0}" type="slidenum">
              <a:t>12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uDh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Pn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kern="1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HQAL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56B95F3E-70BB-ECA9-F501-86FC114F03D3}" type="slidenum">
              <a:t>190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4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2E28851B-55C3-7D73-8D90-A326CBDE7BF6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20976AFC-B2CD-C29C-832F-44C924617511}" type="slidenum">
              <a:t>192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57291AAF-E1BA-7CEC-F491-17B954DF0242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33FCDBEC-A2DE-A92D-9044-5478950A6601}" type="slidenum">
              <a:t>13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val="SMDATA_13_fZHMWhMAAAAlAAAAZAAAAC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wn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IBwAAOAQAACgjAABQGQAAEAAAACYAAAAIAAAAAQAAAAAAAAA="/>
              </a:ext>
            </a:extLst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uBoAAPglAAAINAAAEAAAACYAAAAIAAAAAQAAAAAAAAA=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Head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88w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AQAAAAAAAAA="/>
              </a:ext>
            </a:extLst>
          </p:cNvSpPr>
          <p:nvPr>
            <p:ph type="hdr" sz="quarter" idx="4294967295"/>
          </p:nvPr>
        </p:nvSpPr>
        <p:spPr>
          <a:xfrm>
            <a:off x="0" y="0"/>
            <a:ext cx="2971800" cy="457200"/>
          </a:xfrm>
        </p:spPr>
        <p:txBody>
          <a:bodyPr/>
          <a:lstStyle/>
          <a:p>
            <a:pPr>
              <a:defRPr lang="en-us"/>
            </a:pPr>
            <a:r>
              <a:t>Causal Inference tutorial</a:t>
            </a:r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cDUAAGwkAAChNwAAEAAAACYAAAAIAAAAAQAAAAAAAAA="/>
              </a:ext>
            </a:extLst>
          </p:cNvSpPr>
          <p:nvPr>
            <p:ph type="ftr" sz="quarter" idx="4294967295"/>
          </p:nvPr>
        </p:nvSpPr>
        <p:spPr>
          <a:xfrm>
            <a:off x="0" y="8686800"/>
            <a:ext cx="5920740" cy="356235"/>
          </a:xfrm>
        </p:spPr>
        <p:txBody>
          <a:bodyPr/>
          <a:lstStyle/>
          <a:p>
            <a:pPr defTabSz="914400">
              <a:tabLst/>
              <a:defRPr lang="en-us"/>
            </a:pPr>
            <a:r>
              <a:rPr lang="en-us">
                <a:solidFill>
                  <a:srgbClr val="000000"/>
                </a:solidFill>
              </a:rPr>
              <a:t>© 2015 Microsoft Corporation. All rights reserved. MICROSOFT MAKES NO WARRANTIES, EXPRESS, IMPLIED OR STATUTORY, AS TO THE INFORMATION IN THIS PRESENTATION.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BSVA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QAgAAEAAAACYAAAAIAAAAAQAAAAAAAAA="/>
              </a:ext>
            </a:extLst>
          </p:cNvSpPr>
          <p:nvPr>
            <p:ph type="dt" idx="4294967295"/>
          </p:nvPr>
        </p:nvSpPr>
        <p:spPr>
          <a:xfrm>
            <a:off x="3884930" y="0"/>
            <a:ext cx="2971800" cy="457200"/>
          </a:xfrm>
        </p:spPr>
        <p:txBody>
          <a:bodyPr/>
          <a:lstStyle/>
          <a:p>
            <a:pPr>
              <a:defRPr lang="en-us"/>
            </a:pPr>
            <a:fld id="{6482A522-6C89-D753-C73A-9A06EB7431CF}" type="datetime8">
              <a:t>4/10/2018 3:55 PM</a:t>
            </a:fld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C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aJAAAbjUAAC0qAAA+OA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5909310" y="8685530"/>
            <a:ext cx="946785" cy="457200"/>
          </a:xfrm>
        </p:spPr>
        <p:txBody>
          <a:bodyPr/>
          <a:lstStyle/>
          <a:p>
            <a:pPr>
              <a:defRPr lang="en-us"/>
            </a:pPr>
            <a:fld id="{695C5A9B-D584-09AC-CAE4-23F914AA3C76}" type="slidenum">
              <a:t>16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3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4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extLst>
              <a:ext uri="smNativeData">
                <pr:smNativeData xmlns:pr="smNativeData" val="SMDATA_13_fZHMWhMAAAAlAAAAZAAAAA0AAAAA2AAAAK0AAADYAAAArQAAAAAAAAAAAAAAAAAAAAEAAABQAAAAAAAAAAAA4D8AAAAAAADgPwAAAAAAAOA/AAAAAAAA4D8AAAAAAADgPwAAAAAAAOA/AAAAAAAA4D8AAAAAAADgPwAAAAAAAOA/AAAAAAAA4D8CAAAAjAAAAAAAAAAAAAAAAGi1AFBQUAgA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LUAAAAAAQAAAAAAAAAAAAAAAAAAAAAAAAAAAAAAAAAAAAAAAAAAAHLGBn9/fwAAAAADzMzMAMDA/wB/f38AAAAAAAAAAAAAAAAAAAAAAAAAAAAhAAAAGAAAABQAAABEAQAACQ0AAMweAAD0HQAAEAAAACYAAAAIAAAA//////////8="/>
              </a:ext>
            </a:extLst>
          </p:cNvSpPr>
          <p:nvPr/>
        </p:nvSpPr>
        <p:spPr>
          <a:xfrm>
            <a:off x="205740" y="2118995"/>
            <a:ext cx="4800600" cy="27501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 defTabSz="69913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</a:p>
        </p:txBody>
      </p:sp>
      <p:sp>
        <p:nvSpPr>
          <p:cNvPr id="3" name="TextBox 6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Bw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bAQAANA4AADI4AADmHgAAECAAACYAAAAIAAAA//////////8="/>
              </a:ext>
            </a:extLst>
          </p:cNvSpPr>
          <p:nvPr/>
        </p:nvSpPr>
        <p:spPr>
          <a:xfrm>
            <a:off x="220345" y="2308860"/>
            <a:ext cx="8914765" cy="2713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5995">
                <a:latin typeface="Segoe UI Light" pitchFamily="0" charset="0"/>
                <a:ea typeface="Segoe UI" pitchFamily="0" charset="0"/>
                <a:cs typeface="Segoe UI" pitchFamily="0" charset="0"/>
              </a:rPr>
              <a:t>Machine Learning, Analytics &amp; Data Science Conference</a:t>
            </a:r>
            <a:endParaRPr lang="en-us" sz="5995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  <p:pic>
        <p:nvPicPr>
          <p:cNvPr id="4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pO/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KQIAAAIDAABTCQAADg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488950"/>
            <a:ext cx="1164590" cy="3327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1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bAQAAiSMAAGMwAADWJwAAECAAACYAAAAIAAAA//////////8="/>
              </a:ext>
            </a:extLst>
          </p:cNvSpPr>
          <p:nvPr/>
        </p:nvSpPr>
        <p:spPr>
          <a:xfrm>
            <a:off x="220345" y="5776595"/>
            <a:ext cx="7645400" cy="699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450">
                <a:latin typeface="Segoe UI Light" pitchFamily="0" charset="0"/>
                <a:ea typeface="Segoe UI" pitchFamily="0" charset="0"/>
                <a:cs typeface="Segoe UI" pitchFamily="0" charset="0"/>
              </a:rPr>
              <a:t>December 7 – 8, 2015  •  MSCC</a:t>
            </a:r>
            <a:endParaRPr lang="en-us" sz="3450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  <p:sp>
        <p:nvSpPr>
          <p:cNvPr id="6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363733AC-E2DB-62C5-958F-14907DC16341}" type="slidenum">
              <a:t>‹#›</a:t>
            </a:fld>
          </a:p>
        </p:txBody>
      </p:sp>
    </p:spTree>
  </p:cSld>
  <p:clrMapOvr>
    <a:masterClrMapping/>
  </p:clrMapOvr>
  <p:transition spd="fast" p14:dur="700">
    <p:fade/>
    <p:extLst>
      <p:ext uri="smNativeData">
        <pr:smNativeData xmlns:pr="smNativeData" val="fZHMWgAAAAC8AgAAAAAAAAYAAAAAAAAAAAAAAAAAAAAAAAAAAQAAAAAAAAAAAAAAAAAAAAAAAAAAAAAA"/>
      </p:ext>
    </p:extLst>
  </p:transition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cQcAAKkvAAD0HQAAEAAAACYAAAAIAAAAMaAAAH8AAAA="/>
              </a:ext>
            </a:extLst>
          </p:cNvSpPr>
          <p:nvPr>
            <p:ph type="title"/>
          </p:nvPr>
        </p:nvSpPr>
        <p:spPr>
          <a:xfrm>
            <a:off x="205740" y="1209675"/>
            <a:ext cx="7541895" cy="365950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b="0" kern="1" spc="-15" baseline="0">
                <a:solidFill>
                  <a:schemeClr val="tx1"/>
                </a:solidFill>
                <a:effectLst/>
                <a:latin typeface="Segoe UI Light" pitchFamily="0" charset="0"/>
                <a:ea typeface="Segoe UI Light" pitchFamily="0" charset="0"/>
                <a:cs typeface="Segoe UI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Video title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08D75A13-5DE5-82AC-AB6F-ABF914215DFE}" type="slidenum">
              <a:t>‹#›</a:t>
            </a:fld>
          </a:p>
        </p:txBody>
      </p:sp>
    </p:spTree>
  </p:cSld>
  <p:clrMapOvr>
    <a:masterClrMapping/>
  </p:clrMapOvr>
  <p:transition spd="slow" p14:dur="3400">
    <p:fade/>
    <p:extLst>
      <p:ext uri="smNativeData">
        <pr:smNativeData xmlns:pr="smNativeData" val="fZHMWgAAAABIDQAAAAAAAAYAAAAAAAAAAAAAAAAAAAAAAAAAAQAAAAAAAAAAAAAAAAAAAAAAAAAAAAAA"/>
      </p:ext>
    </p:extLst>
  </p:transition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Section Title Acc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Ew0AABs4AADQEgAAECAAACYAAAAIAAAAMaAAAH8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93281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spc="-15" baseline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Section title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2A446CFA-B4C7-119A-89FC-42CF22B27F17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Section Title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Ew0AABs4AADQEgAAECAAACYAAAAIAAAAMaAAAH8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93281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spc="-15" baseline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Section title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0D76CBB7-F9E0-233D-AECE-0F688580585A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Section Title 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Ew0AABs4AADQEgAAECAAACYAAAAIAAAAMaAAAH8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93281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spc="-15" baseline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Section title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711D8416-589C-4872-D2A5-AE27CAEB24FB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Section Title Acc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Ew0AABs4AADQEgAAECAAACYAAAAIAAAAMaAAAH8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93281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spc="-15" baseline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Section title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2DF6C3A2-ECC0-A335-8E4E-1A608D00784F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owcAAJQaAAA1EQAAECAAACYAAAAIAAAAAaAAAAAAAAA="/>
              </a:ext>
            </a:extLst>
          </p:cNvSpPr>
          <p:nvPr>
            <p:ph type="title"/>
          </p:nvPr>
        </p:nvSpPr>
        <p:spPr>
          <a:xfrm>
            <a:off x="205740" y="1241425"/>
            <a:ext cx="4114800" cy="1555750"/>
          </a:xfr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4945" baseline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50/50 photo layout</a:t>
            </a:r>
          </a:p>
        </p:txBody>
      </p:sp>
      <p:sp>
        <p:nvSpPr>
          <p:cNvPr id="3" name="Picture Placeholder 4"/>
          <p:cNvSpPr>
            <a:spLocks noGrp="1" noChangeArrowheads="1"/>
            <a:extLst>
              <a:ext uri="smNativeData">
                <pr:smNativeData xmlns:pr="smNativeData" val="SMDATA_13_fZHMWhMAAAAlAAAAZAAAAA0AAAAA5gAAAGADAADmAAAAkAAAAAAAAAABAAAAAAAAAAEAAABQAAAAAAAAAAAA4D8AAAAAAADgPwAAAAAAAOA/AAAAAAAA4D8AAAAAAADgPwAAAAAAAOA/AAAAAAAA4D8AAAAAAADgPwAAAAAAAOA/AAAAAAAA4D8CAAAAjAAAAAEAAAACAAAA////AFBQUAgAAAAAAAAAAGgUmygrrfwQckxIdqihSnUB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n9/fwAAAAADzMzMAMDA/wB/f38AAAAAAAAAAAAAAAAAAAAAAAAAAAAhAAAAGAAAABQAAACyHAAAAAAAAGA5AAAEKwAAEAAAACYAAAAIAAAAkaAAAH8AAAA="/>
              </a:ext>
            </a:extLst>
          </p:cNvSpPr>
          <p:nvPr>
            <p:ph type="pic" sz="quarter" idx="10"/>
          </p:nvPr>
        </p:nvSpPr>
        <p:spPr>
          <a:xfrm>
            <a:off x="4664710" y="0"/>
            <a:ext cx="4662170" cy="6992620"/>
          </a:xfrm>
          <a:blipFill>
            <a:blip r:embed="rId2"/>
            <a:srcRect/>
            <a:stretch/>
          </a:blipFill>
        </p:spPr>
        <p:txBody>
          <a:bodyPr vert="horz" wrap="square" lIns="146050" tIns="548640" rIns="146050" bIns="91440" numCol="1" spcCol="215900" anchor="ctr">
            <a:prstTxWarp prst="textNoShape">
              <a:avLst/>
            </a:prstTxWarp>
          </a:bodyPr>
          <a:lstStyle>
            <a:lvl1pPr marL="0" indent="0" algn="ctr">
              <a:buNone/>
              <a:defRPr lang="en-us" sz="1200" b="1" baseline="0">
                <a:solidFill>
                  <a:srgbClr val="FFFFFF"/>
                </a:solidFill>
                <a:latin typeface="Segoe UI" pitchFamily="0" charset="0"/>
                <a:ea typeface="Segoe UI Light" pitchFamily="0" charset="0"/>
                <a:cs typeface="Segoe UI Light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 lang="en-us"/>
            </a:pPr>
            <a:fld id="{0B820C67-29E6-D7FA-A83A-DFAF42745E8A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Blank Acc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0FB3372A-64E2-E6C1-AC0B-929479455AC7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1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Blank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71978811-5F9C-C27E-D22F-A92BC66124FC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1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Blank 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6F10DA06-4882-452C-CCA8-BE7994E63AEB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1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Blank Acc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7796F03D-739A-C306-D42E-8553BE6022D0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itle Slide Photo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extLst>
              <a:ext uri="smNativeData">
                <pr:smNativeData xmlns:pr="smNativeData" val="SMDATA_13_fZHMWhMAAAAlAAAAZAAAAA0AAAAA2AAAAK0AAADYAAAArQAAAAAAAAAAAAAAAAAAAAEAAABQAAAAAAAAAAAA4D8AAAAAAADgPwAAAAAAAOA/AAAAAAAA4D8AAAAAAADgPwAAAAAAAOA/AAAAAAAA4D8AAAAAAADgPwAAAAAAAOA/AAAAAAAA4D8CAAAAjAAAAAEAAAAAAAAAAHLGAFBQUAgV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csYAAAAAAQAAAAAAAAAAAAAAAAAAAAAAAAAAAAAAAAAAAAAAAAAAAHLGBn9/fwAAAAADzMzMAMDA/wB/f38AAAAAAAAAAAAAAAAAAAAAAAAAAAAhAAAAGAAAABQAAABEAQAAdAcAADwnAAD0HQAAEAAAACYAAAAIAAAA//////////8="/>
              </a:ext>
            </a:extLst>
          </p:cNvSpPr>
          <p:nvPr/>
        </p:nvSpPr>
        <p:spPr>
          <a:xfrm>
            <a:off x="205740" y="1211580"/>
            <a:ext cx="6172200" cy="3657600"/>
          </a:xfrm>
          <a:prstGeom prst="rect">
            <a:avLst/>
          </a:prstGeom>
          <a:solidFill>
            <a:srgbClr val="0072C6">
              <a:alpha val="79000"/>
            </a:srgbClr>
          </a:solidFill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 defTabSz="69913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</a:p>
        </p:txBody>
      </p:sp>
      <p:pic>
        <p:nvPicPr>
          <p:cNvPr id="3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HQIAAAgmAABHCQAAFC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" y="6182360"/>
            <a:ext cx="1164590" cy="3327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10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77BmJ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BCMAAAAAAABgOQAACCs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92140" y="0"/>
            <a:ext cx="3634740" cy="6995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8AK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AcAADwnAAC0EgAAEAAAACYAAAAIAAAAPYAAAH8AAAA="/>
              </a:ext>
            </a:extLst>
          </p:cNvSpPr>
          <p:nvPr>
            <p:ph type="title"/>
          </p:nvPr>
        </p:nvSpPr>
        <p:spPr>
          <a:xfrm>
            <a:off x="205740" y="1211580"/>
            <a:ext cx="6172200" cy="1828800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4045" spc="-15" baseline="0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Presentation title</a:t>
            </a:r>
          </a:p>
        </p:txBody>
      </p:sp>
      <p:sp>
        <p:nvSpPr>
          <p:cNvPr id="6" name="Text Placeholder 2"/>
          <p:cNvSpPr>
            <a:spLocks noGrp="1" noChangeArrowheads="1"/>
            <a:extLst>
              <a:ext uri="smNativeData">
                <pr:smNativeData xmlns:pr="smNativeData" val="SMDATA_13_fZHMWhMAAAAlAAAAZAAAAA0AAAAA5gAAAK0AAADm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CAQAAtBIAADwnAAD0HQAAEAAAACYAAAAIAAAAMaAAAAAAAAA="/>
              </a:ext>
            </a:extLst>
          </p:cNvSpPr>
          <p:nvPr>
            <p:ph idx="14"/>
          </p:nvPr>
        </p:nvSpPr>
        <p:spPr>
          <a:xfrm>
            <a:off x="204470" y="3040380"/>
            <a:ext cx="6173470" cy="1828800"/>
          </a:xfrm>
        </p:spPr>
        <p:txBody>
          <a:bodyPr vert="horz" wrap="square" lIns="146050" tIns="109855" rIns="146050" bIns="109855" numCol="1" spcCol="215900" anchor="t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buNone/>
              <a:defRPr lang="en-us" sz="2400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Speaker Name</a:t>
            </a:r>
          </a:p>
        </p:txBody>
      </p:sp>
      <p:sp>
        <p:nvSpPr>
          <p:cNvPr id="7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lang="en-us"/>
            </a:pPr>
            <a:fld id="{1C816A18-56F1-D49C-BF39-A0C9247749F5}" type="slidenum">
              <a:t>‹#›</a:t>
            </a:fld>
          </a:p>
        </p:txBody>
      </p:sp>
    </p:spTree>
  </p:cSld>
  <p:clrMapOvr>
    <a:masterClrMapping/>
  </p:clrMapOvr>
  <p:transition spd="fast" p14:dur="700">
    <p:fade/>
    <p:extLst>
      <p:ext uri="smNativeData">
        <pr:smNativeData xmlns:pr="smNativeData" val="fZHMWgAAAAC8Ag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0.00000 L 0.00000 -0.00000" pathEditMode="relative" rAng="0" ptsTypes="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15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autoRev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22" dur="95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29" dur="95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 advAuto="0"/>
      <p:bldP spid="3" grpId="1" animBg="1" advAuto="0"/>
      <p:bldP spid="3" grpId="2" animBg="1" advAuto="0"/>
      <p:bldP spid="5" grpId="0"/>
      <p:bldP spid="5" grpId="1"/>
      <p:bldP spid="5" grpId="2"/>
      <p:bldP spid="6" grpId="0"/>
      <p:bldP spid="6" grpId="1"/>
      <p:bldP spid="6" grpId="2"/>
    </p:bldLst>
    <p:extLst>
      <p:ext uri="smNativeData">
        <pr:smNativeData xmlns:pr="smNativeData" val="fZHMWgwAAAAFAAAA/f///wEAAAABAAAAAAAAAAAAAAAAAAAAAAAAAAcAAAD9////BAAAACoAAAAAAAAAAAIAAAAAAAAAAAAACQAAAP3///8DAAAABgAAAAAAAAAEAQAAAAAAAGQAAAALAAAA/f///wEAAAAKAAAAAAAAAAAAAAAAAAAAAAAAAA4AAAD9////BAAAAD8AAAAAAAAAAAIAAAAAAAAAAAAAEAAAAP3///8DAAAABgAAAAAAAAAEAQAAXAAAAFwAAAASAAAA/////wEAAAAKAAAAAAAAAAAAAAAAAAAAAAAAABUAAAD/////BAAAAD8AAAAAAAAAAAIAAAAAAAAAAAAAFwAAAP////8DAAAABgAAAAAAAAAEAQAAXAAAAFwAAAAZAAAA/////wEAAAAKAAAAAAAAAAAAAAAAAAAAAAAAABwAAAD/////BAAAAD8AAAAAAAAAAAIAAAAAAAAAAAAAHgAAAP////8DAAAABgAAAAAAAAAEAQAAXAAAAFwAAAA="/>
      </p:ext>
    </p:extLst>
  </p:timing>
</p:sldLayout>
</file>

<file path=ppt/slideLayouts/slideLayout2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IAAAAAAAAA="/>
              </a:ext>
            </a:extLst>
          </p:cNvSpPr>
          <p:nvPr>
            <p:ph type="title"/>
          </p:nvPr>
        </p:nvSpPr>
        <p:spPr/>
        <p:txBody>
          <a:bodyPr/>
          <a:lstStyle>
            <a:lvl1pPr>
              <a:defRPr lang="en-us" baseline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Slide for developer code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val="SMDATA_13_fZHMWhMAAAAlAAAAZAAAAA0AAAAANwAAADcAAAA3AAAANwAAAAAAAAABAAAAAAAAAAEAAABQAAAAAAAAAAAA4D8AAAAAAADgPwAAAAAAAOA/AAAAAAAA4D8AAAAAAADgPwAAAAAAAOA/AAAAAAAA4D8AAAAAAADgPwAAAAAAAOA/AAAAAAAA4D8CAAAAjAAAAAEAAAAAAAAA////AFBQUAgA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HLGBn9/fwAAAAADzMzMAMDA/wB/f38AAAAAAAAAAAAAAAAAAAAAAAAAAAAhAAAAGAAAABQAAAAAAAAAdgcAAGA5AAAHKwAAEAAAACYAAAAIAAAA//////////8="/>
              </a:ext>
            </a:extLst>
          </p:cNvSpPr>
          <p:nvPr/>
        </p:nvSpPr>
        <p:spPr>
          <a:xfrm>
            <a:off x="0" y="1212850"/>
            <a:ext cx="9326880" cy="5781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4925" tIns="34925" rIns="34925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350"/>
          </a:p>
        </p:txBody>
      </p:sp>
      <p:sp>
        <p:nvSpPr>
          <p:cNvPr id="4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gwcAABs4AAABEQAAECAAACYAAAAIAAAAAYAAAAAAAAA="/>
              </a:ext>
            </a:extLst>
          </p:cNvSpPr>
          <p:nvPr>
            <p:ph idx="10"/>
          </p:nvPr>
        </p:nvSpPr>
        <p:spPr>
          <a:xfrm>
            <a:off x="205740" y="1221105"/>
            <a:ext cx="8914765" cy="1543050"/>
          </a:xfrm>
        </p:spPr>
        <p:txBody>
          <a:bodyPr/>
          <a:lstStyle>
            <a:lvl1pPr marL="0" indent="0">
              <a:buNone/>
              <a:defRPr lang="en-us" sz="2475">
                <a:solidFill>
                  <a:srgbClr val="000000"/>
                </a:solidFill>
                <a:latin typeface="Consolas" pitchFamily="1" charset="0"/>
                <a:ea typeface="Segoe UI Light" pitchFamily="0" charset="0"/>
                <a:cs typeface="Segoe UI Light" pitchFamily="0" charset="0"/>
              </a:defRPr>
            </a:lvl1pPr>
            <a:lvl2pPr marL="259715" indent="0">
              <a:buNone/>
              <a:defRPr lang="en-us">
                <a:solidFill>
                  <a:srgbClr val="000000"/>
                </a:solidFill>
                <a:latin typeface="Consolas" pitchFamily="1" charset="0"/>
                <a:ea typeface="Segoe UI" pitchFamily="0" charset="0"/>
                <a:cs typeface="Segoe UI" pitchFamily="0" charset="0"/>
              </a:defRPr>
            </a:lvl2pPr>
            <a:lvl3pPr marL="438150" indent="0">
              <a:buNone/>
              <a:defRPr lang="en-us">
                <a:solidFill>
                  <a:srgbClr val="000000"/>
                </a:solidFill>
                <a:latin typeface="Consolas" pitchFamily="1" charset="0"/>
                <a:ea typeface="Segoe UI" pitchFamily="0" charset="0"/>
                <a:cs typeface="Segoe UI" pitchFamily="0" charset="0"/>
              </a:defRPr>
            </a:lvl3pPr>
            <a:lvl4pPr marL="610870" indent="0">
              <a:buNone/>
              <a:defRPr lang="en-us">
                <a:solidFill>
                  <a:srgbClr val="000000"/>
                </a:solidFill>
                <a:latin typeface="Consolas" pitchFamily="1" charset="0"/>
                <a:ea typeface="Segoe UI" pitchFamily="0" charset="0"/>
                <a:cs typeface="Segoe UI" pitchFamily="0" charset="0"/>
              </a:defRPr>
            </a:lvl4pPr>
            <a:lvl5pPr marL="788035" indent="0">
              <a:buNone/>
              <a:defRPr lang="en-us">
                <a:solidFill>
                  <a:srgbClr val="000000"/>
                </a:solidFill>
                <a:latin typeface="Consolas" pitchFamily="1" charset="0"/>
                <a:ea typeface="Segoe UI" pitchFamily="0" charset="0"/>
                <a:cs typeface="Segoe UI" pitchFamily="0" charset="0"/>
              </a:defRPr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 lang="en-us"/>
            </a:pPr>
            <a:fld id="{182DC811-5FF5-783E-BB95-A96B86DB4DFC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2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rBcs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uSYAABs4AACVKAAAECAAACYAAAAIAAAA//////////8="/>
              </a:ext>
            </a:extLst>
          </p:cNvSpPr>
          <p:nvPr/>
        </p:nvSpPr>
        <p:spPr>
          <a:xfrm>
            <a:off x="205740" y="6294755"/>
            <a:ext cx="8914765" cy="302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defTabSz="699135">
              <a:tabLst/>
              <a:defRPr lang="en-us"/>
            </a:pPr>
            <a:r>
              <a:rPr lang="en-us" sz="525"/>
              <a:t>© 2015 Microsoft Corporation. All rights reserved. </a:t>
            </a:r>
            <a:endParaRPr lang="en-us" sz="525"/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M8VIh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HgIAAFkTAABOEQAAsB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" y="3145155"/>
            <a:ext cx="2468880" cy="7054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6FNM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24A5C8D6-98C9-F03E-871D-6E6B8653713B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2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FEwAAECAAACYAAAAIAAAAAYAAAAAAAAA="/>
              </a:ext>
            </a:extLst>
          </p:cNvSpPr>
          <p:nvPr>
            <p:ph idx="10"/>
          </p:nvPr>
        </p:nvSpPr>
        <p:spPr>
          <a:xfrm>
            <a:off x="205740" y="1212850"/>
            <a:ext cx="8914765" cy="1878965"/>
          </a:xfrm>
        </p:spPr>
        <p:txBody>
          <a:bodyPr/>
          <a:lstStyle>
            <a:lvl1pPr marL="217805" indent="-217805">
              <a:buClrTx/>
              <a:buSzPts val="2430"/>
              <a:buFont typeface="Arial" pitchFamily="1" charset="0"/>
              <a:buChar char="•"/>
              <a:defRPr lang="en-us" sz="2700">
                <a:latin typeface="Segoe UI" pitchFamily="0" charset="0"/>
                <a:ea typeface="Segoe UI Light" pitchFamily="0" charset="0"/>
                <a:cs typeface="Segoe UI Light" pitchFamily="0" charset="0"/>
              </a:defRPr>
            </a:lvl1pPr>
            <a:lvl2pPr marL="428625" indent="-210820">
              <a:buClrTx/>
              <a:buSzPts val="2160"/>
              <a:buFont typeface="Arial" pitchFamily="1" charset="0"/>
              <a:buChar char="•"/>
              <a:defRPr lang="en-us" sz="2400">
                <a:latin typeface="Segoe UI" pitchFamily="0" charset="0"/>
                <a:ea typeface="Segoe UI" pitchFamily="0" charset="0"/>
                <a:cs typeface="Segoe UI" pitchFamily="0" charset="0"/>
              </a:defRPr>
            </a:lvl2pPr>
            <a:lvl3pPr marL="646430" indent="-217805">
              <a:buClrTx/>
              <a:buSzPts val="1890"/>
              <a:buFont typeface="Arial" pitchFamily="1" charset="0"/>
              <a:buChar char="•"/>
              <a:defRPr lang="en-us" sz="2100">
                <a:latin typeface="Segoe UI" pitchFamily="0" charset="0"/>
                <a:ea typeface="Segoe UI" pitchFamily="0" charset="0"/>
                <a:cs typeface="Segoe UI" pitchFamily="0" charset="0"/>
              </a:defRPr>
            </a:lvl3pPr>
            <a:lvl4pPr marL="817880" indent="-171450">
              <a:buClrTx/>
              <a:buSzPts val="1620"/>
              <a:buFont typeface="Arial" pitchFamily="1" charset="0"/>
              <a:buChar char="•"/>
              <a:defRPr lang="en-us" sz="1800">
                <a:latin typeface="Segoe UI" pitchFamily="0" charset="0"/>
                <a:ea typeface="Segoe UI" pitchFamily="0" charset="0"/>
                <a:cs typeface="Segoe UI" pitchFamily="0" charset="0"/>
              </a:defRPr>
            </a:lvl4pPr>
            <a:lvl5pPr marL="989330" indent="-171450">
              <a:buClrTx/>
              <a:buSzPts val="1350"/>
              <a:buFont typeface="Arial" pitchFamily="1" charset="0"/>
              <a:buChar char="•"/>
              <a:defRPr lang="en-us" sz="1500">
                <a:latin typeface="Segoe UI" pitchFamily="0" charset="0"/>
                <a:ea typeface="Segoe UI" pitchFamily="0" charset="0"/>
                <a:cs typeface="Segoe UI" pitchFamily="0" charset="0"/>
              </a:defRPr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Use this Layout for Speaker Notes slides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3" name="Text Placeholder 6"/>
          <p:cNvSpPr>
            <a:spLocks noGrp="1" noChangeArrowheads="1"/>
            <a:extLst>
              <a:ext uri="smNativeData">
                <pr:smNativeData xmlns:pr="smNativeData" val="SMDATA_13_fZHMWhMAAAAlAAAAZAAAAA0AAAAA9QAAAHoAAAD1AAAAegAAAAAAAAACAAAAAAAAAAEAAABQAAAAAAAAAAAA4D8AAAAAAADgPwAAAAAAAOA/AAAAAAAA4D8AAAAAAADgPwAAAAAAAOA/AAAAAAAA4D8AAAAAAADgPwAAAAAAAOA/AAAAAAAA4D8CAAAAjAAAAAEAAAAAAAAA//+ZAFBQUAgAAAAAAAAAAAAAAAAAAAAAAAAAAAAAAAAA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SFQSoMAAAAEAAAAAAAAAAAAAAAAAAAAAAAAAAeAAAAaAAAAAAAAAAAAAAAAAAAAAAAAAAAAAAAECcAABAnAAAAAAAAAAAAAAAAAAAAAAAAAAAAAAAAAAAAAAAAAAAAABQAAAAAAAAAwMD/AAAAAABkAAAAMgAAAAAAAABkAAAAAAAAAH9/fwAKAAAAHwAAAFQAAAD//5kAAAAAAQAAAAAAAAAAAAAAAAAAAAAAAAAAAAAAAAAAAAAAAAAAAAAAAn9/fwAAAAADzMzMAMDA/wB/f38AAAAAAAAAAAAAAAAAAAAAAAAAAAAhAAAAGAAAABQAAAAAAAAAJScAAGA5AAAHKwAAEAAAACYAAAAIAAAAvbAAAH8AAAA="/>
              </a:ext>
            </a:extLst>
          </p:cNvSpPr>
          <p:nvPr>
            <p:ph idx="11"/>
          </p:nvPr>
        </p:nvSpPr>
        <p:spPr>
          <a:xfrm>
            <a:off x="0" y="6363335"/>
            <a:ext cx="9326880" cy="631190"/>
          </a:xfrm>
          <a:solidFill>
            <a:srgbClr val="FFFF99"/>
          </a:solidFill>
        </p:spPr>
        <p:txBody>
          <a:bodyPr vert="horz" wrap="square" lIns="155575" tIns="77470" rIns="155575" bIns="77470" numCol="1" spcCol="215900" anchor="b">
            <a:prstTxWarp prst="textNoShape">
              <a:avLst/>
            </a:prstTxWarp>
          </a:bodyPr>
          <a:lstStyle>
            <a:lvl1pPr algn="r">
              <a:buNone/>
              <a:defRPr lang="en-us" sz="2775" spc="-9" baseline="0">
                <a:solidFill>
                  <a:srgbClr val="000000"/>
                </a:solidFill>
                <a:effectLst/>
                <a:latin typeface="Segoe UI" pitchFamily="0" charset="0"/>
                <a:ea typeface="Segoe UI Light" pitchFamily="0" charset="0"/>
                <a:cs typeface="Segoe UI Light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Next:</a:t>
            </a:r>
          </a:p>
        </p:txBody>
      </p:sp>
      <p:sp>
        <p:nvSpPr>
          <p:cNvPr id="4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IAAAAAAAAA="/>
              </a:ext>
            </a:extLst>
          </p:cNvSpPr>
          <p:nvPr>
            <p:ph type="title"/>
          </p:nvPr>
        </p:nvSpPr>
        <p:spPr/>
        <p:txBody>
          <a:bodyPr/>
          <a:lstStyle>
            <a:lvl1pPr>
              <a:defRPr lang="en-us">
                <a:latin typeface="Segoe UI" pitchFamily="0" charset="0"/>
                <a:ea typeface="Segoe UI Light" pitchFamily="0" charset="0"/>
                <a:cs typeface="Segoe UI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5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0A0214E-00CD-F5D7-8318-F6826F5675A3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2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extLst>
              <a:ext uri="smNativeData">
                <pr:smNativeData xmlns:pr="smNativeData" val="SMDATA_13_fZHMWhMAAAAlAAAAZAAAAA0AAAAA2AAAAK0AAADYAAAArQAAAAAAAAAAAAAAAAAAAAEAAABQAAAAAAAAAAAA4D8AAAAAAADgPwAAAAAAAOA/AAAAAAAA4D8AAAAAAADgPwAAAAAAAOA/AAAAAAAA4D8AAAAAAADgPwAAAAAAAOA/AAAAAAAA4D8CAAAAjAAAAAAAAAAAAAAAAGi1AFBQUAgA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LUAAAAAAQAAAAAAAAAAAAAAAAAAAAAAAAAAAAAAAAAAAAAAAAAAAHLGBn9/fwAAAAADzMzMAMDA/wB/f38AAAAAAAAAAAAAAAAAAAAAAAAAAAAhAAAAGAAAABQAAABEAQAACQ0AAMweAAD0HQAAEAAAACYAAAAIAAAA//////////8="/>
              </a:ext>
            </a:extLst>
          </p:cNvSpPr>
          <p:nvPr/>
        </p:nvSpPr>
        <p:spPr>
          <a:xfrm>
            <a:off x="205740" y="2118995"/>
            <a:ext cx="4800600" cy="27501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 defTabSz="69913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</a:p>
        </p:txBody>
      </p:sp>
      <p:sp>
        <p:nvSpPr>
          <p:cNvPr id="3" name="TextBox 6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htbGY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bAQAANA4AADI4AADmHgAAECAAACYAAAAIAAAA//////////8="/>
              </a:ext>
            </a:extLst>
          </p:cNvSpPr>
          <p:nvPr/>
        </p:nvSpPr>
        <p:spPr>
          <a:xfrm>
            <a:off x="220345" y="2308860"/>
            <a:ext cx="8914765" cy="2713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5995">
                <a:latin typeface="Segoe UI Light" pitchFamily="0" charset="0"/>
                <a:ea typeface="Segoe UI" pitchFamily="0" charset="0"/>
                <a:cs typeface="Segoe UI" pitchFamily="0" charset="0"/>
              </a:rPr>
              <a:t>Machine Learning, Analytics &amp; Data Science Conference</a:t>
            </a:r>
            <a:endParaRPr lang="en-us" sz="5995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  <p:pic>
        <p:nvPicPr>
          <p:cNvPr id="4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9Im92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KQIAAAIDAABTCQAADg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488950"/>
            <a:ext cx="1164590" cy="3327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1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BjeT0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bAQAAiSMAAGMwAADWJwAAECAAACYAAAAIAAAA//////////8="/>
              </a:ext>
            </a:extLst>
          </p:cNvSpPr>
          <p:nvPr/>
        </p:nvSpPr>
        <p:spPr>
          <a:xfrm>
            <a:off x="220345" y="5776595"/>
            <a:ext cx="7645400" cy="699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450">
                <a:latin typeface="Segoe UI Light" pitchFamily="0" charset="0"/>
                <a:ea typeface="Segoe UI" pitchFamily="0" charset="0"/>
                <a:cs typeface="Segoe UI" pitchFamily="0" charset="0"/>
              </a:rPr>
              <a:t>December 7 – 8, 2015  •  MSCC</a:t>
            </a:r>
            <a:endParaRPr lang="en-us" sz="3450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  <p:sp>
        <p:nvSpPr>
          <p:cNvPr id="6" name="Rectangle 5"/>
          <p:cNvSpPr>
            <a:extLst>
              <a:ext uri="smNativeData">
                <pr:smNativeData xmlns:pr="smNativeData" val="SMDATA_13_fZHMWhMAAAAlAAAAZAAAAA0AAAAA2AAAAK0AAADYAAAArQAAAAAAAAAAAAAAAAAAAAEAAABQAAAAAAAAAAAA4D8AAAAAAADgPwAAAAAAAOA/AAAAAAAA4D8AAAAAAADgPwAAAAAAAOA/AAAAAAAA4D8AAAAAAADgPwAAAAAAAOA/AAAAAAAA4D8CAAAAjAAAAAAAAAAAAAAAAGi1AFBQUAgA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QvPjwMAAAAEAAAAAAAAAAAAAAAAAAAAAAAAAAeAAAAaAAAAAAAAAAAAAAAAAAAAAAAAAAAAAAAECcAABAnAAAAAAAAAAAAAAAAAAAAAAAAAAAAAAAAAAAAAAAAAAAAABQAAAAAAAAAwMD/AAAAAABkAAAAMgAAAAAAAABkAAAAAAAAAH9/fwAKAAAAHwAAAFQAAAAAaLUAAAAAAQAAAAAAAAAAAAAAAAAAAAAAAAAAAAAAAAAAAAAAAAAAAHLGBn9/fwAAAAADzMzMAMDA/wB/f38AAAAAAAAAAAAAAAAAAAAAAAAAAAAhAAAAGAAAABQAAABEAQAACQ0AAMweAAD0HQAAEAAAACYAAAAIAAAA//////////8="/>
              </a:ext>
            </a:extLst>
          </p:cNvSpPr>
          <p:nvPr/>
        </p:nvSpPr>
        <p:spPr>
          <a:xfrm>
            <a:off x="205740" y="2118995"/>
            <a:ext cx="4800600" cy="27501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 defTabSz="69913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</a:p>
        </p:txBody>
      </p:sp>
      <p:sp>
        <p:nvSpPr>
          <p:cNvPr id="7" name="TextBox 7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ZTcF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bAQAANA4AADI4AADmHgAAECAAACYAAAAIAAAA//////////8="/>
              </a:ext>
            </a:extLst>
          </p:cNvSpPr>
          <p:nvPr/>
        </p:nvSpPr>
        <p:spPr>
          <a:xfrm>
            <a:off x="220345" y="2308860"/>
            <a:ext cx="8914765" cy="2713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5995">
                <a:latin typeface="Segoe UI Light" pitchFamily="0" charset="0"/>
                <a:ea typeface="Segoe UI" pitchFamily="0" charset="0"/>
                <a:cs typeface="Segoe UI" pitchFamily="0" charset="0"/>
              </a:rPr>
              <a:t>Machine Learning, Analytics &amp; Data Science Conference</a:t>
            </a:r>
            <a:endParaRPr lang="en-us" sz="5995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  <p:pic>
        <p:nvPicPr>
          <p:cNvPr id="8" name="Picture 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9IjAi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KQIAAAIDAABTCQAADg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488950"/>
            <a:ext cx="1164590" cy="3327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1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1lQ2w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bAQAAiSMAAGMwAADWJwAAECAAACYAAAAIAAAA//////////8="/>
              </a:ext>
            </a:extLst>
          </p:cNvSpPr>
          <p:nvPr/>
        </p:nvSpPr>
        <p:spPr>
          <a:xfrm>
            <a:off x="220345" y="5776595"/>
            <a:ext cx="7645400" cy="699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450">
                <a:latin typeface="Segoe UI Light" pitchFamily="0" charset="0"/>
                <a:ea typeface="Segoe UI" pitchFamily="0" charset="0"/>
                <a:cs typeface="Segoe UI" pitchFamily="0" charset="0"/>
              </a:rPr>
              <a:t>December 7 – 8, 2015  •  MSCC</a:t>
            </a:r>
            <a:endParaRPr lang="en-us" sz="3450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  <p:sp>
        <p:nvSpPr>
          <p:cNvPr id="10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44BAEBF1-BFA9-EF1D-E702-4948A54C111C}" type="slidenum">
              <a:t>‹#›</a:t>
            </a:fld>
          </a:p>
        </p:txBody>
      </p:sp>
    </p:spTree>
  </p:cSld>
  <p:clrMapOvr>
    <a:masterClrMapping/>
  </p:clrMapOvr>
  <p:transition spd="fast" p14:dur="700">
    <p:fade/>
    <p:extLst>
      <p:ext uri="smNativeData">
        <pr:smNativeData xmlns:pr="smNativeData" val="fZHMWgAAAAC8AgAAAAAAAAYAAAAAAAAAAAAAAAAAAAAAAAAAAQAAAAAAAAAAAAAAAAAAAAAAAAAAAAAA"/>
      </p:ext>
    </p:extLst>
  </p:transition>
</p:sldLayout>
</file>

<file path=ppt/slideLayouts/slideLayout2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itle Slide Photo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extLst>
              <a:ext uri="smNativeData">
                <pr:smNativeData xmlns:pr="smNativeData" val="SMDATA_13_fZHMWhMAAAAlAAAAZAAAAA0AAAAA2AAAAK0AAADYAAAArQAAAAAAAAAAAAAAAAAAAAEAAABQAAAAAAAAAAAA4D8AAAAAAADgPwAAAAAAAOA/AAAAAAAA4D8AAAAAAADgPwAAAAAAAOA/AAAAAAAA4D8AAAAAAADgPwAAAAAAAOA/AAAAAAAA4D8CAAAAjAAAAAEAAAAAAAAAAHLGAFBQUAgV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FLq8QMAAAAEAAAAAAAAAAAAAAAAAAAAAAAAAAeAAAAaAAAAAAAAAAAAAAAAAAAAAAAAAAAAAAAECcAABAnAAAAAAAAAAAAAAAAAAAAAAAAAAAAAAAAAAAAAAAAAAAAABQAAAAAAAAAwMD/AAAAAABkAAAAMgAAAAAAAABkAAAAAAAAAH9/fwAKAAAAHwAAAFQAAAAAcsYAAAAAAQAAAAAAAAAAAAAAAAAAAAAAAAAAAAAAAAAAAAAAAAAAAHLGBn9/fwAAAAADzMzMAMDA/wB/f38AAAAAAAAAAAAAAAAAAAAAAAAAAAAhAAAAGAAAABQAAABEAQAAdAcAADwnAAD0HQAAEAAAACYAAAAIAAAA//////////8="/>
              </a:ext>
            </a:extLst>
          </p:cNvSpPr>
          <p:nvPr/>
        </p:nvSpPr>
        <p:spPr>
          <a:xfrm>
            <a:off x="205740" y="1211580"/>
            <a:ext cx="6172200" cy="3657600"/>
          </a:xfrm>
          <a:prstGeom prst="rect">
            <a:avLst/>
          </a:prstGeom>
          <a:solidFill>
            <a:srgbClr val="0072C6">
              <a:alpha val="79000"/>
            </a:srgbClr>
          </a:solidFill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 defTabSz="69913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</a:p>
        </p:txBody>
      </p:sp>
      <p:pic>
        <p:nvPicPr>
          <p:cNvPr id="3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RZGrq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HQIAAAgmAABHCQAAFC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" y="6182360"/>
            <a:ext cx="1164590" cy="3327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10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C2EBsR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BCMAAAAAAABgOQAACCs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92140" y="0"/>
            <a:ext cx="3634740" cy="6995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PU0V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AcAADwnAAC0EgAAEAAAACYAAAAIAAAAPYAAAH8AAAA="/>
              </a:ext>
            </a:extLst>
          </p:cNvSpPr>
          <p:nvPr>
            <p:ph type="title"/>
          </p:nvPr>
        </p:nvSpPr>
        <p:spPr>
          <a:xfrm>
            <a:off x="205740" y="1211580"/>
            <a:ext cx="6172200" cy="1828800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4045" spc="-15" baseline="0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Presentation title</a:t>
            </a:r>
          </a:p>
        </p:txBody>
      </p:sp>
      <p:sp>
        <p:nvSpPr>
          <p:cNvPr id="6" name="Text Placeholder 2"/>
          <p:cNvSpPr>
            <a:spLocks noGrp="1" noChangeArrowheads="1"/>
            <a:extLst>
              <a:ext uri="smNativeData">
                <pr:smNativeData xmlns:pr="smNativeData" val="SMDATA_13_fZHMWhMAAAAlAAAAZAAAAA0AAAAA5gAAAK0AAADm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CAQAAtBIAADwnAAD0HQAAEAAAACYAAAAIAAAAMaAAAAAAAAA="/>
              </a:ext>
            </a:extLst>
          </p:cNvSpPr>
          <p:nvPr>
            <p:ph idx="14"/>
          </p:nvPr>
        </p:nvSpPr>
        <p:spPr>
          <a:xfrm>
            <a:off x="204470" y="3040380"/>
            <a:ext cx="6173470" cy="1828800"/>
          </a:xfrm>
        </p:spPr>
        <p:txBody>
          <a:bodyPr vert="horz" wrap="square" lIns="146050" tIns="109855" rIns="146050" bIns="109855" numCol="1" spcCol="215900" anchor="t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buNone/>
              <a:defRPr lang="en-us" sz="2400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Speaker Name</a:t>
            </a:r>
          </a:p>
        </p:txBody>
      </p:sp>
      <p:sp>
        <p:nvSpPr>
          <p:cNvPr id="7" name="Rectangle 6"/>
          <p:cNvSpPr>
            <a:extLst>
              <a:ext uri="smNativeData">
                <pr:smNativeData xmlns:pr="smNativeData" val="SMDATA_13_fZHMWhMAAAAlAAAAZAAAAA0AAAAA2AAAAK0AAADYAAAArQAAAAAAAAAAAAAAAAAAAAEAAABQAAAAAAAAAAAA4D8AAAAAAADgPwAAAAAAAOA/AAAAAAAA4D8AAAAAAADgPwAAAAAAAOA/AAAAAAAA4D8AAAAAAADgPwAAAAAAAOA/AAAAAAAA4D8CAAAAjAAAAAEAAAAAAAAAAHLGAFBQUAgV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csYAAAAAAQAAAAAAAAAAAAAAAAAAAAAAAAAAAAAAAAAAAAAAAAAAAHLGBn9/fwAAAAADzMzMAMDA/wB/f38AAAAAAAAAAAAAAAAAAAAAAAAAAAAhAAAAGAAAABQAAABEAQAAdAcAADwnAAD0HQAAEAAAACYAAAAIAAAA//////////8="/>
              </a:ext>
            </a:extLst>
          </p:cNvSpPr>
          <p:nvPr/>
        </p:nvSpPr>
        <p:spPr>
          <a:xfrm>
            <a:off x="205740" y="1211580"/>
            <a:ext cx="6172200" cy="3657600"/>
          </a:xfrm>
          <a:prstGeom prst="rect">
            <a:avLst/>
          </a:prstGeom>
          <a:solidFill>
            <a:srgbClr val="0072C6">
              <a:alpha val="79000"/>
            </a:srgbClr>
          </a:solidFill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 defTabSz="69913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</a:p>
        </p:txBody>
      </p:sp>
      <p:pic>
        <p:nvPicPr>
          <p:cNvPr id="8" name="Picture 11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HQIAAAgmAABHCQAAFC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" y="6182360"/>
            <a:ext cx="1164590" cy="3327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12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hIHQ1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BCMAAAAAAABgOQAACCs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92140" y="0"/>
            <a:ext cx="3634740" cy="6995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lang="en-us"/>
            </a:pPr>
            <a:fld id="{4CE04553-1DA1-B5B3-EF58-EBE60B1619BE}" type="slidenum">
              <a:t>1</a:t>
            </a:fld>
          </a:p>
        </p:txBody>
      </p:sp>
    </p:spTree>
  </p:cSld>
  <p:clrMapOvr>
    <a:masterClrMapping/>
  </p:clrMapOvr>
  <p:transition spd="fast" p14:dur="700">
    <p:fade/>
    <p:extLst>
      <p:ext uri="smNativeData">
        <pr:smNativeData xmlns:pr="smNativeData" val="fZHMWgAAAAC8Ag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0.00000 L 0.00000 -0.00000" pathEditMode="relative" rAng="0" ptsTypes="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15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autoRev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22" dur="95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29" dur="95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0.00000 L 0.00000 -0.00000" pathEditMode="relative" rAng="0" ptsTypes="">
                                      <p:cBhvr>
                                        <p:cTn id="3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4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42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autoRev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 advAuto="0"/>
      <p:bldP spid="3" grpId="1" animBg="1" advAuto="0"/>
      <p:bldP spid="3" grpId="2" animBg="1" advAuto="0"/>
      <p:bldP spid="5" grpId="0"/>
      <p:bldP spid="5" grpId="1"/>
      <p:bldP spid="5" grpId="2"/>
      <p:bldP spid="6" grpId="0"/>
      <p:bldP spid="6" grpId="1"/>
      <p:bldP spid="6" grpId="2"/>
      <p:bldP spid="7" grpId="0" animBg="1"/>
      <p:bldP spid="7" grpId="1" animBg="1"/>
      <p:bldP spid="7" grpId="2" animBg="1"/>
      <p:bldP spid="8" grpId="0" animBg="1" advAuto="0"/>
      <p:bldP spid="8" grpId="1" animBg="1" advAuto="0"/>
      <p:bldP spid="8" grpId="2" animBg="1" advAuto="0"/>
    </p:bldLst>
    <p:extLst>
      <p:ext uri="smNativeData">
        <pr:smNativeData xmlns:pr="smNativeData" val="fZHMWhIAAAAFAAAA/f///wEAAAABAAAAAAAAAAAAAAAAAAAAAAAAAAcAAAD9////BAAAACoAAAAAAAAAAAIAAAAAAAAAAAAACQAAAP3///8DAAAABgAAAAAAAAAEAQAAAAAAAGQAAAALAAAA/f///wEAAAAKAAAAAAAAAAAAAAAAAAAAAAAAAA4AAAD9////BAAAAD8AAAAAAAAAAAIAAAAAAAAAAAAAEAAAAP3///8DAAAABgAAAAAAAAAEAQAAXAAAAFwAAAASAAAA/////wEAAAAKAAAAAAAAAAAAAAAAAAAAAAAAABUAAAD/////BAAAAD8AAAAAAAAAAAIAAAAAAAAAAAAAFwAAAP////8DAAAABgAAAAAAAAAEAQAAXAAAAFwAAAAZAAAA/////wEAAAAKAAAAAAAAAAAAAAAAAAAAAAAAABwAAAD/////BAAAAD8AAAAAAAAAAAIAAAAAAAAAAAAAHgAAAP////8DAAAABgAAAAAAAAAEAQAAXAAAAFwAAAAgAAAA/f///wEAAAABAAAAAAAAAAAAAAAAAAAAAAAAACIAAAD9////BAAAACoAAAAAAAAAAAIAAAAAAAAAAAAAJAAAAP3///8DAAAABgAAAAAAAAAEAQAAAAAAAGQAAAAmAAAA/f///wEAAAAKAAAAAAAAAAAAAAAAAAAAAAAAACkAAAD9////BAAAAD8AAAAAAAAAAAIAAAAAAAAAAAAAKwAAAP3///8DAAAABgAAAAAAAAAEAQAAXAAAAFwAAAA="/>
      </p:ext>
    </p:extLst>
  </p:timing>
</p:sldLayout>
</file>

<file path=ppt/slideLayouts/slideLayout2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itle Slide Photo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extLst>
              <a:ext uri="smNativeData">
                <pr:smNativeData xmlns:pr="smNativeData" val="SMDATA_13_fZHMWhMAAAAlAAAAZAAAAA0AAAAA2AAAAK0AAADYAAAArQAAAAAAAAAAAAAAAAAAAAEAAABQAAAAAAAAAAAA4D8AAAAAAADgPwAAAAAAAOA/AAAAAAAA4D8AAAAAAADgPwAAAAAAAOA/AAAAAAAA4D8AAAAAAADgPwAAAAAAAOA/AAAAAAAA4D8CAAAAjAAAAAEAAAAAAAAAAHLGAFBQUAgV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dpdGgMAAAAEAAAAAAAAAAAAAAAAAAAAAAAAAAeAAAAaAAAAAAAAAAAAAAAAAAAAAAAAAAAAAAAECcAABAnAAAAAAAAAAAAAAAAAAAAAAAAAAAAAAAAAAAAAAAAAAAAABQAAAAAAAAAwMD/AAAAAABkAAAAMgAAAAAAAABkAAAAAAAAAH9/fwAKAAAAHwAAAFQAAAAAcsYAAAAAAQAAAAAAAAAAAAAAAAAAAAAAAAAAAAAAAAAAAAAAAAAAAHLGBn9/fwAAAAADzMzMAMDA/wB/f38AAAAAAAAAAAAAAAAAAAAAAAAAAAAhAAAAGAAAABQAAABEAQAAdAcAADwnAAD0HQAAEAAAACYAAAAIAAAA//////////8="/>
              </a:ext>
            </a:extLst>
          </p:cNvSpPr>
          <p:nvPr/>
        </p:nvSpPr>
        <p:spPr>
          <a:xfrm>
            <a:off x="205740" y="1211580"/>
            <a:ext cx="6172200" cy="3657600"/>
          </a:xfrm>
          <a:prstGeom prst="rect">
            <a:avLst/>
          </a:prstGeom>
          <a:solidFill>
            <a:srgbClr val="0072C6">
              <a:alpha val="79000"/>
            </a:srgbClr>
          </a:solidFill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 defTabSz="69913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</a:p>
        </p:txBody>
      </p:sp>
      <p:pic>
        <p:nvPicPr>
          <p:cNvPr id="3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wZT0i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HQIAAAgmAABHCQAAFC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" y="6182360"/>
            <a:ext cx="1164590" cy="3327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10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wOmF0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BCMAAAAAAABgOQAACCs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92140" y="0"/>
            <a:ext cx="3634740" cy="6995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RDb2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AcAADwnAAC0EgAAEAAAACYAAAAIAAAAPYAAAH8AAAA="/>
              </a:ext>
            </a:extLst>
          </p:cNvSpPr>
          <p:nvPr>
            <p:ph type="title"/>
          </p:nvPr>
        </p:nvSpPr>
        <p:spPr>
          <a:xfrm>
            <a:off x="205740" y="1211580"/>
            <a:ext cx="6172200" cy="1828800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4045" spc="-15" baseline="0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Presentation title</a:t>
            </a:r>
          </a:p>
        </p:txBody>
      </p:sp>
      <p:sp>
        <p:nvSpPr>
          <p:cNvPr id="6" name="Text Placeholder 2"/>
          <p:cNvSpPr>
            <a:spLocks noGrp="1" noChangeArrowheads="1"/>
            <a:extLst>
              <a:ext uri="smNativeData">
                <pr:smNativeData xmlns:pr="smNativeData" val="SMDATA_13_fZHMWhMAAAAlAAAAZAAAAA0AAAAA5gAAAK0AAADm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CAQAAtBIAADwnAAD0HQAAEAAAACYAAAAIAAAAMaAAAAAAAAA="/>
              </a:ext>
            </a:extLst>
          </p:cNvSpPr>
          <p:nvPr>
            <p:ph idx="14"/>
          </p:nvPr>
        </p:nvSpPr>
        <p:spPr>
          <a:xfrm>
            <a:off x="204470" y="3040380"/>
            <a:ext cx="6173470" cy="1828800"/>
          </a:xfrm>
        </p:spPr>
        <p:txBody>
          <a:bodyPr vert="horz" wrap="square" lIns="146050" tIns="109855" rIns="146050" bIns="109855" numCol="1" spcCol="215900" anchor="t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buNone/>
              <a:defRPr lang="en-us" sz="2400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Speaker Name</a:t>
            </a:r>
          </a:p>
        </p:txBody>
      </p:sp>
      <p:sp>
        <p:nvSpPr>
          <p:cNvPr id="7" name="Rectangle 6"/>
          <p:cNvSpPr>
            <a:extLst>
              <a:ext uri="smNativeData">
                <pr:smNativeData xmlns:pr="smNativeData" val="SMDATA_13_fZHMWhMAAAAlAAAAZAAAAA0AAAAA2AAAAK0AAADYAAAArQAAAAAAAAAAAAAAAAAAAAEAAABQAAAAAAAAAAAA4D8AAAAAAADgPwAAAAAAAOA/AAAAAAAA4D8AAAAAAADgPwAAAAAAAOA/AAAAAAAA4D8AAAAAAADgPwAAAAAAAOA/AAAAAAAA4D8CAAAAjAAAAAEAAAAAAAAAAHLGAFBQUAgV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csYAAAAAAQAAAAAAAAAAAAAAAAAAAAAAAAAAAAAAAAAAAAAAAAAAAHLGBn9/fwAAAAADzMzMAMDA/wB/f38AAAAAAAAAAAAAAAAAAAAAAAAAAAAhAAAAGAAAABQAAABEAQAAdAcAADwnAAD0HQAAEAAAACYAAAAIAAAA//////////8="/>
              </a:ext>
            </a:extLst>
          </p:cNvSpPr>
          <p:nvPr/>
        </p:nvSpPr>
        <p:spPr>
          <a:xfrm>
            <a:off x="205740" y="1211580"/>
            <a:ext cx="6172200" cy="3657600"/>
          </a:xfrm>
          <a:prstGeom prst="rect">
            <a:avLst/>
          </a:prstGeom>
          <a:solidFill>
            <a:srgbClr val="0072C6">
              <a:alpha val="79000"/>
            </a:srgbClr>
          </a:solidFill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 defTabSz="69913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</a:p>
        </p:txBody>
      </p:sp>
      <p:pic>
        <p:nvPicPr>
          <p:cNvPr id="8" name="Picture 11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HQIAAAgmAABHCQAAFC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" y="6182360"/>
            <a:ext cx="1164590" cy="3327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12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BCMAAAAAAABgOQAACCs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92140" y="0"/>
            <a:ext cx="3634740" cy="6995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lang="en-us"/>
            </a:pPr>
            <a:fld id="{2F437D85-CBC2-168B-8CFB-3DDE33B57A68}" type="slidenum">
              <a:t>‹#›</a:t>
            </a:fld>
          </a:p>
        </p:txBody>
      </p:sp>
    </p:spTree>
  </p:cSld>
  <p:clrMapOvr>
    <a:masterClrMapping/>
  </p:clrMapOvr>
  <p:transition spd="fast" p14:dur="700">
    <p:fade/>
    <p:extLst>
      <p:ext uri="smNativeData">
        <pr:smNativeData xmlns:pr="smNativeData" val="fZHMWgAAAAC8Ag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0.00000 L 0.00000 -0.00000" pathEditMode="relative" rAng="0" ptsTypes="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15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autoRev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22" dur="95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29" dur="95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0.00000 L 0.00000 -0.00000" pathEditMode="relative" rAng="0" ptsTypes="">
                                      <p:cBhvr>
                                        <p:cTn id="3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4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42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autoRev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 advAuto="0"/>
      <p:bldP spid="3" grpId="1" animBg="1" advAuto="0"/>
      <p:bldP spid="3" grpId="2" animBg="1" advAuto="0"/>
      <p:bldP spid="5" grpId="0"/>
      <p:bldP spid="5" grpId="1"/>
      <p:bldP spid="5" grpId="2"/>
      <p:bldP spid="6" grpId="0"/>
      <p:bldP spid="6" grpId="1"/>
      <p:bldP spid="6" grpId="2"/>
      <p:bldP spid="7" grpId="0" animBg="1"/>
      <p:bldP spid="7" grpId="1" animBg="1"/>
      <p:bldP spid="7" grpId="2" animBg="1"/>
      <p:bldP spid="8" grpId="0" animBg="1" advAuto="0"/>
      <p:bldP spid="8" grpId="1" animBg="1" advAuto="0"/>
      <p:bldP spid="8" grpId="2" animBg="1" advAuto="0"/>
    </p:bldLst>
    <p:extLst>
      <p:ext uri="smNativeData">
        <pr:smNativeData xmlns:pr="smNativeData" val="fZHMWhIAAAAFAAAA/f///wEAAAABAAAAAAAAAAAAAAAAAAAAAAAAAAcAAAD9////BAAAACoAAAAAAAAAAAIAAAAAAAAAAAAACQAAAP3///8DAAAABgAAAAAAAAAEAQAAAAAAAGQAAAALAAAA/f///wEAAAAKAAAAAAAAAAAAAAAAAAAAAAAAAA4AAAD9////BAAAAD8AAAAAAAAAAAIAAAAAAAAAAAAAEAAAAP3///8DAAAABgAAAAAAAAAEAQAAXAAAAFwAAAASAAAA/////wEAAAAKAAAAAAAAAAAAAAAAAAAAAAAAABUAAAD/////BAAAAD8AAAAAAAAAAAIAAAAAAAAAAAAAFwAAAP////8DAAAABgAAAAAAAAAEAQAAXAAAAFwAAAAZAAAA/////wEAAAAKAAAAAAAAAAAAAAAAAAAAAAAAABwAAAD/////BAAAAD8AAAAAAAAAAAIAAAAAAAAAAAAAHgAAAP////8DAAAABgAAAAAAAAAEAQAAXAAAAFwAAAAgAAAA/f///wEAAAABAAAAAAAAAAAAAAAAAAAAAAAAACIAAAD9////BAAAACoAAAAAAAAAAAIAAAAAAAAAAAAAJAAAAP3///8DAAAABgAAAAAAAAAEAQAAAAAAAGQAAAAmAAAA/f///wEAAAAKAAAAAAAAAAAAAAAAAAAAAAAAACkAAAD9////BAAAAD8AAAAAAAAAAAIAAAAAAAAAAAAAKwAAAP3///8DAAAABgAAAAAAAAAEAQAAXAAAAFwAAAA="/>
      </p:ext>
    </p:extLst>
  </p:timing>
</p:sldLayout>
</file>

<file path=ppt/slideLayouts/slideLayout2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XEQAAECAAACYAAAAIAAAAAYAAAAAAAAA="/>
              </a:ext>
            </a:extLst>
          </p:cNvSpPr>
          <p:nvPr>
            <p:ph idx="10"/>
          </p:nvPr>
        </p:nvSpPr>
        <p:spPr>
          <a:xfrm>
            <a:off x="205740" y="1212850"/>
            <a:ext cx="8914765" cy="1565275"/>
          </a:xfrm>
        </p:spPr>
        <p:txBody>
          <a:bodyPr/>
          <a:lstStyle>
            <a:lvl1pPr marL="0" indent="0">
              <a:buNone/>
              <a:defRPr lang="en-us"/>
            </a:lvl1pPr>
            <a:lvl2pPr marL="0" indent="0">
              <a:buNone/>
              <a:defRPr lang="en-us" sz="1500"/>
            </a:lvl2pPr>
            <a:lvl3pPr marL="171450" indent="0">
              <a:buNone/>
              <a:defRPr lang="en-us"/>
            </a:lvl3pPr>
            <a:lvl4pPr marL="342900" indent="0">
              <a:buNone/>
              <a:defRPr lang="en-us"/>
            </a:lvl4pPr>
            <a:lvl5pPr marL="51435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 lang="en-us"/>
            </a:pPr>
            <a:fld id="{0C471AFB-B5E1-12EC-AFFF-43B954B15916}" type="slidenum">
              <a:t>176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2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BnEQAAECAAACYAAAAIAAAAAKAAAAAAAAA="/>
              </a:ext>
            </a:extLst>
          </p:cNvSpPr>
          <p:nvPr>
            <p:ph idx="10"/>
          </p:nvPr>
        </p:nvSpPr>
        <p:spPr/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30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 lang="en-us"/>
            </a:pPr>
            <a:fld id="{263A38E5-ABCB-6FCE-8582-5D9B76CC7308}" type="slidenum">
              <a:t>137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2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3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JQaAACUEAAAECAAACYAAAAIAAAAAbAAAAAAAAA="/>
              </a:ext>
            </a:extLst>
          </p:cNvSpPr>
          <p:nvPr>
            <p:ph idx="10"/>
          </p:nvPr>
        </p:nvSpPr>
        <p:spPr>
          <a:xfrm>
            <a:off x="205740" y="1212850"/>
            <a:ext cx="4114800" cy="1482090"/>
          </a:xfr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 marL="0" indent="0">
              <a:spcBef>
                <a:spcPts val="915"/>
              </a:spcBef>
              <a:buNone/>
              <a:defRPr lang="en-us" sz="2400"/>
            </a:lvl1pPr>
            <a:lvl2pPr marL="0" indent="0">
              <a:buNone/>
              <a:defRPr lang="en-us" sz="1500"/>
            </a:lvl2pPr>
            <a:lvl3pPr marL="173990" indent="0" defTabSz="699770">
              <a:buNone/>
              <a:tabLst/>
              <a:defRPr lang="en-us" sz="1500"/>
            </a:lvl3pPr>
            <a:lvl4pPr marL="345440" indent="0">
              <a:buNone/>
              <a:defRPr lang="en-us"/>
            </a:lvl4pPr>
            <a:lvl5pPr marL="514350" indent="0" defTabSz="699770">
              <a:buNone/>
              <a:tabLst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MHgAAdgcAABs4AACUEAAAECAAACYAAAAIAAAAAbAAAAAAAAA="/>
              </a:ext>
            </a:extLst>
          </p:cNvSpPr>
          <p:nvPr>
            <p:ph idx="11"/>
          </p:nvPr>
        </p:nvSpPr>
        <p:spPr>
          <a:xfrm>
            <a:off x="5006340" y="1212850"/>
            <a:ext cx="4114165" cy="1482090"/>
          </a:xfr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 marL="0" indent="0">
              <a:spcBef>
                <a:spcPts val="915"/>
              </a:spcBef>
              <a:buNone/>
              <a:defRPr lang="en-us" sz="2400"/>
            </a:lvl1pPr>
            <a:lvl2pPr marL="0" indent="0">
              <a:buNone/>
              <a:defRPr lang="en-us" sz="1500"/>
            </a:lvl2pPr>
            <a:lvl3pPr marL="173990" indent="0" defTabSz="699770">
              <a:buNone/>
              <a:tabLst/>
              <a:defRPr lang="en-us" sz="1500"/>
            </a:lvl3pPr>
            <a:lvl4pPr marL="345440" indent="0">
              <a:buNone/>
              <a:defRPr lang="en-us"/>
            </a:lvl4pPr>
            <a:lvl5pPr marL="514350" indent="0" defTabSz="699770">
              <a:buNone/>
              <a:tabLst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00D7BBE3-ADED-824D-A36F-5B18F521550E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2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3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JQaAADvEgAAECAAACYAAAAIAAAAAbAAAAAAAAA="/>
              </a:ext>
            </a:extLst>
          </p:cNvSpPr>
          <p:nvPr>
            <p:ph idx="10"/>
          </p:nvPr>
        </p:nvSpPr>
        <p:spPr>
          <a:xfrm>
            <a:off x="205740" y="1212850"/>
            <a:ext cx="4114800" cy="1864995"/>
          </a:xfr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 marL="215265" indent="-215265">
              <a:spcBef>
                <a:spcPts val="915"/>
              </a:spcBef>
              <a:buClrTx/>
              <a:buFont typeface="Arial" pitchFamily="1" charset="0"/>
              <a:buChar char="•"/>
              <a:defRPr lang="en-us" sz="2400"/>
            </a:lvl1pPr>
            <a:lvl2pPr marL="398145" indent="-174625">
              <a:defRPr lang="en-us" sz="1800"/>
            </a:lvl2pPr>
            <a:lvl3pPr marL="524510" indent="-126365" defTabSz="699770">
              <a:tabLst/>
              <a:defRPr lang="en-us" sz="1500"/>
            </a:lvl3pPr>
            <a:lvl4pPr marL="660400" indent="-135890">
              <a:defRPr lang="en-us"/>
            </a:lvl4pPr>
            <a:lvl5pPr marL="786765" indent="-126365" defTabSz="699770">
              <a:tabLst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MHgAAdgcAABs4AADvEgAAECAAACYAAAAIAAAAAbAAAAAAAAA="/>
              </a:ext>
            </a:extLst>
          </p:cNvSpPr>
          <p:nvPr>
            <p:ph idx="11"/>
          </p:nvPr>
        </p:nvSpPr>
        <p:spPr>
          <a:xfrm>
            <a:off x="5006340" y="1212850"/>
            <a:ext cx="4114165" cy="1864995"/>
          </a:xfr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 marL="215265" indent="-215265">
              <a:spcBef>
                <a:spcPts val="915"/>
              </a:spcBef>
              <a:buClrTx/>
              <a:buFont typeface="Arial" pitchFamily="1" charset="0"/>
              <a:buChar char="•"/>
              <a:defRPr lang="en-us" sz="2400"/>
            </a:lvl1pPr>
            <a:lvl2pPr marL="398145" indent="-174625">
              <a:defRPr lang="en-us" sz="1800"/>
            </a:lvl2pPr>
            <a:lvl3pPr marL="524510" indent="-126365" defTabSz="699770">
              <a:tabLst/>
              <a:defRPr lang="en-us" sz="1500"/>
            </a:lvl3pPr>
            <a:lvl4pPr marL="660400" indent="-135890">
              <a:defRPr lang="en-us"/>
            </a:lvl4pPr>
            <a:lvl5pPr marL="786765" indent="-126365" defTabSz="699770">
              <a:tabLst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A9E427C-32C7-CBB4-8926-C4E10C687F91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itle Slide Photo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extLst>
              <a:ext uri="smNativeData">
                <pr:smNativeData xmlns:pr="smNativeData" val="SMDATA_13_fZHMWhMAAAAlAAAAZAAAAA0AAAAA2AAAAK0AAADYAAAArQAAAAAAAAAAAAAAAAAAAAEAAABQAAAAAAAAAAAA4D8AAAAAAADgPwAAAAAAAOA/AAAAAAAA4D8AAAAAAADgPwAAAAAAAOA/AAAAAAAA4D8AAAAAAADgPwAAAAAAAOA/AAAAAAAA4D8CAAAAjAAAAAEAAAAAAAAAAHLGAFBQUAgV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csYAAAAAAQAAAAAAAAAAAAAAAAAAAAAAAAAAAAAAAAAAAAAAAAAAAHLGBn9/fwAAAAADzMzMAMDA/wB/f38AAAAAAAAAAAAAAAAAAAAAAAAAAAAhAAAAGAAAABQAAABEAQAAdAcAADwnAAD0HQAAEAAAACYAAAAIAAAA//////////8="/>
              </a:ext>
            </a:extLst>
          </p:cNvSpPr>
          <p:nvPr/>
        </p:nvSpPr>
        <p:spPr>
          <a:xfrm>
            <a:off x="205740" y="1211580"/>
            <a:ext cx="6172200" cy="3657600"/>
          </a:xfrm>
          <a:prstGeom prst="rect">
            <a:avLst/>
          </a:prstGeom>
          <a:solidFill>
            <a:srgbClr val="0072C6">
              <a:alpha val="79000"/>
            </a:srgbClr>
          </a:solidFill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 defTabSz="69913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</a:p>
        </p:txBody>
      </p:sp>
      <p:pic>
        <p:nvPicPr>
          <p:cNvPr id="3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HQIAAAgmAABHCQAAFC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" y="6182360"/>
            <a:ext cx="1164590" cy="3327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10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icmVs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BCMAAAAAAABgOQAACCs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92140" y="0"/>
            <a:ext cx="3634740" cy="6995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AcAADwnAAC0EgAAEAAAACYAAAAIAAAAPYAAAH8AAAA="/>
              </a:ext>
            </a:extLst>
          </p:cNvSpPr>
          <p:nvPr>
            <p:ph type="title"/>
          </p:nvPr>
        </p:nvSpPr>
        <p:spPr>
          <a:xfrm>
            <a:off x="205740" y="1211580"/>
            <a:ext cx="6172200" cy="1828800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4045" spc="-15" baseline="0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Presentation title</a:t>
            </a:r>
          </a:p>
        </p:txBody>
      </p:sp>
      <p:sp>
        <p:nvSpPr>
          <p:cNvPr id="6" name="Text Placeholder 2"/>
          <p:cNvSpPr>
            <a:spLocks noGrp="1" noChangeArrowheads="1"/>
            <a:extLst>
              <a:ext uri="smNativeData">
                <pr:smNativeData xmlns:pr="smNativeData" val="SMDATA_13_fZHMWhMAAAAlAAAAZAAAAA0AAAAA5gAAAK0AAADm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CAQAAtBIAADwnAAD0HQAAEAAAACYAAAAIAAAAMaAAAAAAAAA="/>
              </a:ext>
            </a:extLst>
          </p:cNvSpPr>
          <p:nvPr>
            <p:ph idx="14"/>
          </p:nvPr>
        </p:nvSpPr>
        <p:spPr>
          <a:xfrm>
            <a:off x="204470" y="3040380"/>
            <a:ext cx="6173470" cy="1828800"/>
          </a:xfrm>
        </p:spPr>
        <p:txBody>
          <a:bodyPr vert="horz" wrap="square" lIns="146050" tIns="109855" rIns="146050" bIns="109855" numCol="1" spcCol="215900" anchor="t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buNone/>
              <a:defRPr lang="en-us" sz="2400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Speaker Name</a:t>
            </a:r>
          </a:p>
        </p:txBody>
      </p:sp>
      <p:sp>
        <p:nvSpPr>
          <p:cNvPr id="7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 lang="en-us"/>
            </a:pPr>
            <a:fld id="{1EE7804E-00F3-B276-BD5F-F623CE114BA3}" type="slidenum">
              <a:t>‹#›</a:t>
            </a:fld>
          </a:p>
        </p:txBody>
      </p:sp>
    </p:spTree>
  </p:cSld>
  <p:clrMapOvr>
    <a:masterClrMapping/>
  </p:clrMapOvr>
  <p:transition spd="fast" p14:dur="700">
    <p:fade/>
    <p:extLst>
      <p:ext uri="smNativeData">
        <pr:smNativeData xmlns:pr="smNativeData" val="fZHMWgAAAAC8Ag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0.00000 L 0.00000 -0.00000" pathEditMode="relative" rAng="0" ptsTypes="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15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autoRev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22" dur="95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0.00000 L -0.00000 -0.00000" pathEditMode="relative" rAng="0" ptsTypes="">
                                      <p:cBhvr>
                                        <p:cTn id="29" dur="95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 advAuto="0"/>
      <p:bldP spid="3" grpId="1" animBg="1" advAuto="0"/>
      <p:bldP spid="3" grpId="2" animBg="1" advAuto="0"/>
      <p:bldP spid="5" grpId="0"/>
      <p:bldP spid="5" grpId="1"/>
      <p:bldP spid="5" grpId="2"/>
      <p:bldP spid="6" grpId="0"/>
      <p:bldP spid="6" grpId="1"/>
      <p:bldP spid="6" grpId="2"/>
    </p:bldLst>
    <p:extLst>
      <p:ext uri="smNativeData">
        <pr:smNativeData xmlns:pr="smNativeData" val="fZHMWgwAAAAFAAAA/f///wEAAAABAAAAAAAAAAAAAAAAAAAAAAAAAAcAAAD9////BAAAACoAAAAAAAAAAAIAAAAAAAAAAAAACQAAAP3///8DAAAABgAAAAAAAAAEAQAAAAAAAGQAAAALAAAA/f///wEAAAAKAAAAAAAAAAAAAAAAAAAAAAAAAA4AAAD9////BAAAAD8AAAAAAAAAAAIAAAAAAAAAAAAAEAAAAP3///8DAAAABgAAAAAAAAAEAQAAXAAAAFwAAAASAAAA/////wEAAAAKAAAAAAAAAAAAAAAAAAAAAAAAABUAAAD/////BAAAAD8AAAAAAAAAAAIAAAAAAAAAAAAAFwAAAP////8DAAAABgAAAAAAAAAEAQAAXAAAAFwAAAAZAAAA/////wEAAAAKAAAAAAAAAAAAAAAAAAAAAAAAABwAAAD/////BAAAAD8AAAAAAAAAAAIAAAAAAAAAAAAAHgAAAP////8DAAAABgAAAAAAAAAEAQAAXAAAAFwAAAA="/>
      </p:ext>
    </p:extLst>
  </p:timing>
</p:sldLayout>
</file>

<file path=ppt/slideLayouts/slideLayout3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13C143CE-80FE-94B5-B079-76E00D374623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3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cQcAAKkvAABUGAAAEAAAACYAAAAIAAAAMaAAAH8AAAA="/>
              </a:ext>
            </a:extLst>
          </p:cNvSpPr>
          <p:nvPr>
            <p:ph type="title"/>
          </p:nvPr>
        </p:nvSpPr>
        <p:spPr>
          <a:xfrm>
            <a:off x="205740" y="1209675"/>
            <a:ext cx="7541895" cy="274510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spc="-15" baseline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Demo title</a:t>
            </a:r>
          </a:p>
        </p:txBody>
      </p:sp>
      <p:sp>
        <p:nvSpPr>
          <p:cNvPr id="3" name="Text Placeholder 4"/>
          <p:cNvSpPr>
            <a:spLocks noGrp="1" noChangeArrowheads="1"/>
            <a:extLst>
              <a:ext uri="smNativeData">
                <pr:smNativeData xmlns:pr="smNativeData" val="SMDATA_13_fZHMWhMAAAAlAAAAZAAAAA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VBgAAKsvAACUIwAAEAAAACYAAAAIAAAAPaAAAH8AAAA="/>
              </a:ext>
            </a:extLst>
          </p:cNvSpPr>
          <p:nvPr>
            <p:ph idx="12"/>
          </p:nvPr>
        </p:nvSpPr>
        <p:spPr>
          <a:xfrm>
            <a:off x="205740" y="3954780"/>
            <a:ext cx="7543165" cy="1828800"/>
          </a:xfrm>
          <a:noFill/>
        </p:spPr>
        <p:txBody>
          <a:bodyPr vert="horz" wrap="square" lIns="182880" tIns="146050" rIns="182880" bIns="146050" numCol="1" spcCol="215900" anchor="t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buNone/>
              <a:defRPr lang="en-us" sz="2400" spc="0" baseline="0">
                <a:solidFill>
                  <a:schemeClr val="tx1"/>
                </a:solidFill>
                <a:latin typeface="Segoe UI Light" pitchFamily="0" charset="0"/>
                <a:ea typeface="Segoe UI Light" pitchFamily="0" charset="0"/>
                <a:cs typeface="Segoe UI Light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Speaker Name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 lang="en-us"/>
            </a:pPr>
            <a:fld id="{767B9C0B-459B-2E6A-D5C3-B33FD28D23E6}" type="slidenum">
              <a:t>126</a:t>
            </a:fld>
          </a:p>
        </p:txBody>
      </p:sp>
    </p:spTree>
  </p:cSld>
  <p:clrMapOvr>
    <a:masterClrMapping/>
  </p:clrMapOvr>
  <p:transition spd="slow" p14:dur="3400">
    <p:fade/>
    <p:extLst>
      <p:ext uri="smNativeData">
        <pr:smNativeData xmlns:pr="smNativeData" val="fZHMWgAAAABIDQAAAAAAAAYAAAAAAAAAAAAAAAAAAAAAAAAAAQAAAAAAAAAAAAAAAAAAAAAAAAAAAAAA"/>
      </p:ext>
    </p:extLst>
  </p:transition>
</p:sldLayout>
</file>

<file path=ppt/slideLayouts/slideLayout3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cQcAAKkvAAD0HQAAEAAAACYAAAAIAAAAMaAAAH8AAAA="/>
              </a:ext>
            </a:extLst>
          </p:cNvSpPr>
          <p:nvPr>
            <p:ph type="title"/>
          </p:nvPr>
        </p:nvSpPr>
        <p:spPr>
          <a:xfrm>
            <a:off x="205740" y="1209675"/>
            <a:ext cx="7541895" cy="365950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b="0" kern="1" spc="-15" baseline="0">
                <a:solidFill>
                  <a:schemeClr val="tx1"/>
                </a:solidFill>
                <a:effectLst/>
                <a:latin typeface="Segoe UI Light" pitchFamily="0" charset="0"/>
                <a:ea typeface="Segoe UI Light" pitchFamily="0" charset="0"/>
                <a:cs typeface="Segoe UI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Video title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068C9C03-4DEB-D96A-A534-BB3FD27A53EE}" type="slidenum">
              <a:t>‹#›</a:t>
            </a:fld>
          </a:p>
        </p:txBody>
      </p:sp>
    </p:spTree>
  </p:cSld>
  <p:clrMapOvr>
    <a:masterClrMapping/>
  </p:clrMapOvr>
  <p:transition spd="slow" p14:dur="3400">
    <p:fade/>
    <p:extLst>
      <p:ext uri="smNativeData">
        <pr:smNativeData xmlns:pr="smNativeData" val="fZHMWgAAAABIDQAAAAAAAAYAAAAAAAAAAAAAAAAAAAAAAAAAAQAAAAAAAAAAAAAAAAAAAAAAAAAAAAAA"/>
      </p:ext>
    </p:extLst>
  </p:transition>
</p:sldLayout>
</file>

<file path=ppt/slideLayouts/slideLayout3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Section Title Acc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Ew0AABs4AADQEgAAECAAACYAAAAIAAAAMaAAAH8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93281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spc="-15" baseline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Section title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71543341-0F9C-01C5-D2EC-F9907DA224AC}" type="slidenum">
              <a:t>174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3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Section Title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Ew0AABs4AADQEgAAECAAACYAAAAIAAAAMaAAAH8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93281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spc="-15" baseline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Section title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70BDF2E7-A99D-E804-D305-5F51BC4B250A}" type="slidenum">
              <a:t>53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3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Section Title 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Ew0AABs4AADQEgAAECAAACYAAAAIAAAAMaAAAH8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93281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spc="-15" baseline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Section title</a:t>
            </a:r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3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Section Title Acc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Ew0AABs4AADQEgAAECAAACYAAAAIAAAAMaAAAH8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93281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spc="-15" baseline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Section title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4BE2926D-23A6-B764-E85A-D531DC141E80}" type="slidenum">
              <a:t>130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3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owcAAJQaAAA1EQAAECAAACYAAAAIAAAAAaAAAAAAAAA="/>
              </a:ext>
            </a:extLst>
          </p:cNvSpPr>
          <p:nvPr>
            <p:ph type="title"/>
          </p:nvPr>
        </p:nvSpPr>
        <p:spPr>
          <a:xfrm>
            <a:off x="205740" y="1241425"/>
            <a:ext cx="4114800" cy="1555750"/>
          </a:xfr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4945" baseline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50/50 photo layout</a:t>
            </a:r>
          </a:p>
        </p:txBody>
      </p:sp>
      <p:sp>
        <p:nvSpPr>
          <p:cNvPr id="3" name="Picture Placeholder 4"/>
          <p:cNvSpPr>
            <a:spLocks noGrp="1" noChangeArrowheads="1"/>
            <a:extLst>
              <a:ext uri="smNativeData">
                <pr:smNativeData xmlns:pr="smNativeData" val="SMDATA_13_fZHMWhMAAAAlAAAAZAAAAA0AAAAA5gAAAGADAADmAAAAkAAAAAAAAAABAAAAAAAAAAEAAABQAAAAAAAAAAAA4D8AAAAAAADgPwAAAAAAAOA/AAAAAAAA4D8AAAAAAADgPwAAAAAAAOA/AAAAAAAA4D8AAAAAAADgPwAAAAAAAOA/AAAAAAAA4D8CAAAAjAAAAAEAAAACAAAA////AFBQUAgAAAAAAAAAAGgUmygrrfwQckxIdqihSnUB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n9/fwAAAAADzMzMAMDA/wB/f38AAAAAAAAAAAAAAAAAAAAAAAAAAAAhAAAAGAAAABQAAACyHAAAAAAAAGA5AAAEKwAAEAAAACYAAAAIAAAAkaAAAH8AAAA="/>
              </a:ext>
            </a:extLst>
          </p:cNvSpPr>
          <p:nvPr>
            <p:ph type="pic" sz="quarter" idx="10"/>
          </p:nvPr>
        </p:nvSpPr>
        <p:spPr>
          <a:xfrm>
            <a:off x="4664710" y="0"/>
            <a:ext cx="4662170" cy="6992620"/>
          </a:xfrm>
          <a:blipFill>
            <a:blip r:embed="rId2"/>
            <a:srcRect/>
            <a:stretch/>
          </a:blipFill>
        </p:spPr>
        <p:txBody>
          <a:bodyPr vert="horz" wrap="square" lIns="146050" tIns="548640" rIns="146050" bIns="91440" numCol="1" spcCol="215900" anchor="ctr">
            <a:prstTxWarp prst="textNoShape">
              <a:avLst/>
            </a:prstTxWarp>
          </a:bodyPr>
          <a:lstStyle>
            <a:lvl1pPr marL="0" indent="0" algn="ctr">
              <a:buNone/>
              <a:defRPr lang="en-us" sz="1200" b="1" baseline="0">
                <a:solidFill>
                  <a:srgbClr val="FFFFFF"/>
                </a:solidFill>
                <a:latin typeface="Segoe UI" pitchFamily="0" charset="0"/>
                <a:ea typeface="Segoe UI Light" pitchFamily="0" charset="0"/>
                <a:cs typeface="Segoe UI Light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 lang="en-us"/>
            </a:pPr>
            <a:fld id="{571B1857-19BA-4EEE-F4A3-EFBB56ED02BA}" type="slidenum">
              <a:t>39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3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Blank Acc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7AED0B5A-1497-B8FD-D955-E2A8451B2FB7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3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Blank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4467025A-14A9-32F4-E7DF-E2A14C9111B7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5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XEQAAECAAACYAAAAIAAAAAYAAAAAAAAA="/>
              </a:ext>
            </a:extLst>
          </p:cNvSpPr>
          <p:nvPr>
            <p:ph idx="10"/>
          </p:nvPr>
        </p:nvSpPr>
        <p:spPr>
          <a:xfrm>
            <a:off x="205740" y="1212850"/>
            <a:ext cx="8914765" cy="1565275"/>
          </a:xfrm>
        </p:spPr>
        <p:txBody>
          <a:bodyPr/>
          <a:lstStyle>
            <a:lvl1pPr marL="0" indent="0">
              <a:buNone/>
              <a:defRPr lang="en-us"/>
            </a:lvl1pPr>
            <a:lvl2pPr marL="0" indent="0">
              <a:buNone/>
              <a:defRPr lang="en-us" sz="1500"/>
            </a:lvl2pPr>
            <a:lvl3pPr marL="171450" indent="0">
              <a:buNone/>
              <a:defRPr lang="en-us"/>
            </a:lvl3pPr>
            <a:lvl4pPr marL="342900" indent="0">
              <a:buNone/>
              <a:defRPr lang="en-us"/>
            </a:lvl4pPr>
            <a:lvl5pPr marL="51435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 lang="en-us"/>
            </a:pPr>
            <a:fld id="{39D50571-3FD4-80F3-9A6D-C9A64B236C9C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4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Blank 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18DC743F-71F5-8982-BB64-87D73A2A4DD2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4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Blank Acc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4251B50A-44AF-0443-E1E9-B216FBA717E7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4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IAAAAAAAAA="/>
              </a:ext>
            </a:extLst>
          </p:cNvSpPr>
          <p:nvPr>
            <p:ph type="title"/>
          </p:nvPr>
        </p:nvSpPr>
        <p:spPr/>
        <p:txBody>
          <a:bodyPr/>
          <a:lstStyle>
            <a:lvl1pPr>
              <a:defRPr lang="en-us" baseline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Slide for developer code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val="SMDATA_13_fZHMWhMAAAAlAAAAZAAAAA0AAAAANwAAADcAAAA3AAAANwAAAAAAAAABAAAAAAAAAAEAAABQAAAAAAAAAAAA4D8AAAAAAADgPwAAAAAAAOA/AAAAAAAA4D8AAAAAAADgPwAAAAAAAOA/AAAAAAAA4D8AAAAAAADgPwAAAAAAAOA/AAAAAAAA4D8CAAAAjAAAAAEAAAAAAAAA////AFBQUAgA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AHLGBn9/fwAAcsYDzMzMAMDA/wB/f38AAAAAAAAAAAAAAAAAAAAAAAAAAAAhAAAAGAAAABQAAAAAAAAAdgcAAGA5AAAHKwAAEAAAACYAAAAIAAAA//////////8="/>
              </a:ext>
            </a:extLst>
          </p:cNvSpPr>
          <p:nvPr/>
        </p:nvSpPr>
        <p:spPr>
          <a:xfrm>
            <a:off x="0" y="1212850"/>
            <a:ext cx="9326880" cy="5781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4925" tIns="34925" rIns="34925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350"/>
          </a:p>
        </p:txBody>
      </p:sp>
      <p:sp>
        <p:nvSpPr>
          <p:cNvPr id="4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gwcAABs4AAABEQAAECAAACYAAAAIAAAAAYAAAAAAAAA="/>
              </a:ext>
            </a:extLst>
          </p:cNvSpPr>
          <p:nvPr>
            <p:ph idx="10"/>
          </p:nvPr>
        </p:nvSpPr>
        <p:spPr>
          <a:xfrm>
            <a:off x="205740" y="1221105"/>
            <a:ext cx="8914765" cy="1543050"/>
          </a:xfrm>
        </p:spPr>
        <p:txBody>
          <a:bodyPr/>
          <a:lstStyle>
            <a:lvl1pPr marL="0" indent="0">
              <a:buNone/>
              <a:defRPr lang="en-us" sz="2475">
                <a:solidFill>
                  <a:srgbClr val="000000"/>
                </a:solidFill>
                <a:latin typeface="Consolas" pitchFamily="1" charset="0"/>
                <a:ea typeface="Segoe UI Light" pitchFamily="0" charset="0"/>
                <a:cs typeface="Segoe UI Light" pitchFamily="0" charset="0"/>
              </a:defRPr>
            </a:lvl1pPr>
            <a:lvl2pPr marL="259715" indent="0">
              <a:buNone/>
              <a:defRPr lang="en-us">
                <a:solidFill>
                  <a:srgbClr val="000000"/>
                </a:solidFill>
                <a:latin typeface="Consolas" pitchFamily="1" charset="0"/>
                <a:ea typeface="Segoe UI" pitchFamily="0" charset="0"/>
                <a:cs typeface="Segoe UI" pitchFamily="0" charset="0"/>
              </a:defRPr>
            </a:lvl2pPr>
            <a:lvl3pPr marL="438150" indent="0">
              <a:buNone/>
              <a:defRPr lang="en-us">
                <a:solidFill>
                  <a:srgbClr val="000000"/>
                </a:solidFill>
                <a:latin typeface="Consolas" pitchFamily="1" charset="0"/>
                <a:ea typeface="Segoe UI" pitchFamily="0" charset="0"/>
                <a:cs typeface="Segoe UI" pitchFamily="0" charset="0"/>
              </a:defRPr>
            </a:lvl3pPr>
            <a:lvl4pPr marL="610870" indent="0">
              <a:buNone/>
              <a:defRPr lang="en-us">
                <a:solidFill>
                  <a:srgbClr val="000000"/>
                </a:solidFill>
                <a:latin typeface="Consolas" pitchFamily="1" charset="0"/>
                <a:ea typeface="Segoe UI" pitchFamily="0" charset="0"/>
                <a:cs typeface="Segoe UI" pitchFamily="0" charset="0"/>
              </a:defRPr>
            </a:lvl4pPr>
            <a:lvl5pPr marL="788035" indent="0">
              <a:buNone/>
              <a:defRPr lang="en-us">
                <a:solidFill>
                  <a:srgbClr val="000000"/>
                </a:solidFill>
                <a:latin typeface="Consolas" pitchFamily="1" charset="0"/>
                <a:ea typeface="Segoe UI" pitchFamily="0" charset="0"/>
                <a:cs typeface="Segoe UI" pitchFamily="0" charset="0"/>
              </a:defRPr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Rectangle 5"/>
          <p:cNvSpPr>
            <a:extLst>
              <a:ext uri="smNativeData">
                <pr:smNativeData xmlns:pr="smNativeData" val="SMDATA_13_fZHMWhMAAAAlAAAAZAAAAA0AAAAANwAAADcAAAA3AAAANwAAAAAAAAABAAAAAAAAAAEAAABQAAAAAAAAAAAA4D8AAAAAAADgPwAAAAAAAOA/AAAAAAAA4D8AAAAAAADgPwAAAAAAAOA/AAAAAAAA4D8AAAAAAADgPwAAAAAAAOA/AAAAAAAA4D8CAAAAjAAAAAEAAAAAAAAA////AFBQUAgA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AHLGBn9/fwAAcsYDzMzMAMDA/wB/f38AAAAAAAAAAAAAAAAAAAAAAAAAAAAhAAAAGAAAABQAAAAAAAAAdgcAAGA5AAAHKwAAEAAAACYAAAAIAAAA//////////8="/>
              </a:ext>
            </a:extLst>
          </p:cNvSpPr>
          <p:nvPr/>
        </p:nvSpPr>
        <p:spPr>
          <a:xfrm>
            <a:off x="0" y="1212850"/>
            <a:ext cx="9326880" cy="5781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4925" tIns="34925" rIns="34925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350"/>
          </a:p>
        </p:txBody>
      </p:sp>
      <p:sp>
        <p:nvSpPr>
          <p:cNvPr id="6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 lang="en-us"/>
            </a:pPr>
            <a:fld id="{2F5841B3-FDC2-0DB7-8CE0-0BE20FAE7A5E}" type="slidenum">
              <a:t>154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4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Dj3AM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uSYAABs4AACVKAAAECAAACYAAAAIAAAA//////////8="/>
              </a:ext>
            </a:extLst>
          </p:cNvSpPr>
          <p:nvPr/>
        </p:nvSpPr>
        <p:spPr>
          <a:xfrm>
            <a:off x="205740" y="6294755"/>
            <a:ext cx="8914765" cy="302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defTabSz="699135">
              <a:tabLst/>
              <a:defRPr lang="en-us"/>
            </a:pPr>
            <a:r>
              <a:rPr lang="en-us" sz="525"/>
              <a:t>© 2015 Microsoft Corporation. All rights reserved. </a:t>
            </a:r>
            <a:endParaRPr lang="en-us" sz="525"/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E+ZIj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HgIAAFkTAABOEQAAsB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" y="3145155"/>
            <a:ext cx="2468880" cy="7054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1Rcf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uSYAABs4AACVKAAAECAAACYAAAAIAAAA//////////8="/>
              </a:ext>
            </a:extLst>
          </p:cNvSpPr>
          <p:nvPr/>
        </p:nvSpPr>
        <p:spPr>
          <a:xfrm>
            <a:off x="205740" y="6294755"/>
            <a:ext cx="8914765" cy="302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defTabSz="699135">
              <a:tabLst/>
              <a:defRPr lang="en-us"/>
            </a:pPr>
            <a:r>
              <a:rPr lang="en-us" sz="525"/>
              <a:t>© 2015 Microsoft Corporation. All rights reserved. </a:t>
            </a:r>
            <a:endParaRPr lang="en-us" sz="525"/>
          </a:p>
        </p:txBody>
      </p:sp>
      <p:pic>
        <p:nvPicPr>
          <p:cNvPr id="5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0ADk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HgIAAFkTAABOEQAAsB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" y="3145155"/>
            <a:ext cx="2468880" cy="7054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UE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66A61055-1B8B-F3E6-C51E-EDB35E5033B8}" type="slidenum">
              <a:t>131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4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FEwAAECAAACYAAAAIAAAAAYAAAAAAAAA="/>
              </a:ext>
            </a:extLst>
          </p:cNvSpPr>
          <p:nvPr>
            <p:ph idx="10"/>
          </p:nvPr>
        </p:nvSpPr>
        <p:spPr>
          <a:xfrm>
            <a:off x="205740" y="1212850"/>
            <a:ext cx="8914765" cy="1878965"/>
          </a:xfrm>
        </p:spPr>
        <p:txBody>
          <a:bodyPr/>
          <a:lstStyle>
            <a:lvl1pPr marL="217805" indent="-217805">
              <a:buClrTx/>
              <a:buSzPts val="2430"/>
              <a:buFont typeface="Arial" pitchFamily="1" charset="0"/>
              <a:buChar char="•"/>
              <a:defRPr lang="en-us" sz="2700">
                <a:latin typeface="Segoe UI" pitchFamily="0" charset="0"/>
                <a:ea typeface="Segoe UI Light" pitchFamily="0" charset="0"/>
                <a:cs typeface="Segoe UI Light" pitchFamily="0" charset="0"/>
              </a:defRPr>
            </a:lvl1pPr>
            <a:lvl2pPr marL="428625" indent="-210820">
              <a:buClrTx/>
              <a:buSzPts val="2160"/>
              <a:buFont typeface="Arial" pitchFamily="1" charset="0"/>
              <a:buChar char="•"/>
              <a:defRPr lang="en-us" sz="2400">
                <a:latin typeface="Segoe UI" pitchFamily="0" charset="0"/>
                <a:ea typeface="Segoe UI" pitchFamily="0" charset="0"/>
                <a:cs typeface="Segoe UI" pitchFamily="0" charset="0"/>
              </a:defRPr>
            </a:lvl2pPr>
            <a:lvl3pPr marL="646430" indent="-217805">
              <a:buClrTx/>
              <a:buSzPts val="1890"/>
              <a:buFont typeface="Arial" pitchFamily="1" charset="0"/>
              <a:buChar char="•"/>
              <a:defRPr lang="en-us" sz="2100">
                <a:latin typeface="Segoe UI" pitchFamily="0" charset="0"/>
                <a:ea typeface="Segoe UI" pitchFamily="0" charset="0"/>
                <a:cs typeface="Segoe UI" pitchFamily="0" charset="0"/>
              </a:defRPr>
            </a:lvl3pPr>
            <a:lvl4pPr marL="817880" indent="-171450">
              <a:buClrTx/>
              <a:buSzPts val="1620"/>
              <a:buFont typeface="Arial" pitchFamily="1" charset="0"/>
              <a:buChar char="•"/>
              <a:defRPr lang="en-us" sz="1800">
                <a:latin typeface="Segoe UI" pitchFamily="0" charset="0"/>
                <a:ea typeface="Segoe UI" pitchFamily="0" charset="0"/>
                <a:cs typeface="Segoe UI" pitchFamily="0" charset="0"/>
              </a:defRPr>
            </a:lvl4pPr>
            <a:lvl5pPr marL="989330" indent="-171450">
              <a:buClrTx/>
              <a:buSzPts val="1350"/>
              <a:buFont typeface="Arial" pitchFamily="1" charset="0"/>
              <a:buChar char="•"/>
              <a:defRPr lang="en-us" sz="1500">
                <a:latin typeface="Segoe UI" pitchFamily="0" charset="0"/>
                <a:ea typeface="Segoe UI" pitchFamily="0" charset="0"/>
                <a:cs typeface="Segoe UI" pitchFamily="0" charset="0"/>
              </a:defRPr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Use this Layout for Speaker Notes slides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3" name="Text Placeholder 6"/>
          <p:cNvSpPr>
            <a:spLocks noGrp="1" noChangeArrowheads="1"/>
            <a:extLst>
              <a:ext uri="smNativeData">
                <pr:smNativeData xmlns:pr="smNativeData" val="SMDATA_13_fZHMWhMAAAAlAAAAZAAAAA0AAAAA9QAAAHoAAAD1AAAAegAAAAAAAAACAAAAAAAAAAEAAABQAAAAAAAAAAAA4D8AAAAAAADgPwAAAAAAAOA/AAAAAAAA4D8AAAAAAADgPwAAAAAAAOA/AAAAAAAA4D8AAAAAAADgPwAAAAAAAOA/AAAAAAAA4D8CAAAAjAAAAAEAAAAAAAAA//+ZAFBQUAgAAAAAAAAAAAAAAAAAAAAAAAAAAAAAAAAA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5kAAAAAAQAAAAAAAAAAAAAAAAAAAAAAAAAAAAAAAAAAAAAAAAAAAAAAAn9/fwAAAAADzMzMAMDA/wB/f38AAAAAAAAAAAAAAAAAAAAAAAAAAAAhAAAAGAAAABQAAAAAAAAAJScAAGA5AAAHKwAAEAAAACYAAAAIAAAAvbAAAH8AAAA="/>
              </a:ext>
            </a:extLst>
          </p:cNvSpPr>
          <p:nvPr>
            <p:ph idx="11"/>
          </p:nvPr>
        </p:nvSpPr>
        <p:spPr>
          <a:xfrm>
            <a:off x="0" y="6363335"/>
            <a:ext cx="9326880" cy="631190"/>
          </a:xfrm>
          <a:solidFill>
            <a:srgbClr val="FFFF99"/>
          </a:solidFill>
        </p:spPr>
        <p:txBody>
          <a:bodyPr vert="horz" wrap="square" lIns="155575" tIns="77470" rIns="155575" bIns="77470" numCol="1" spcCol="215900" anchor="b">
            <a:prstTxWarp prst="textNoShape">
              <a:avLst/>
            </a:prstTxWarp>
          </a:bodyPr>
          <a:lstStyle>
            <a:lvl1pPr algn="r">
              <a:buNone/>
              <a:defRPr lang="en-us" sz="2775" spc="-9" baseline="0">
                <a:solidFill>
                  <a:srgbClr val="000000"/>
                </a:solidFill>
                <a:effectLst/>
                <a:latin typeface="Segoe UI" pitchFamily="0" charset="0"/>
                <a:ea typeface="Segoe UI Light" pitchFamily="0" charset="0"/>
                <a:cs typeface="Segoe UI Light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Next:</a:t>
            </a:r>
          </a:p>
        </p:txBody>
      </p:sp>
      <p:sp>
        <p:nvSpPr>
          <p:cNvPr id="4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IAAAAAAAAA="/>
              </a:ext>
            </a:extLst>
          </p:cNvSpPr>
          <p:nvPr>
            <p:ph type="title"/>
          </p:nvPr>
        </p:nvSpPr>
        <p:spPr/>
        <p:txBody>
          <a:bodyPr/>
          <a:lstStyle>
            <a:lvl1pPr>
              <a:defRPr lang="en-us">
                <a:latin typeface="Segoe UI" pitchFamily="0" charset="0"/>
                <a:ea typeface="Segoe UI Light" pitchFamily="0" charset="0"/>
                <a:cs typeface="Segoe UI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5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4C268C6-8899-979E-D77A-7ECB2634212B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4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AAAAADmAAAAAAAAAAAAAAAC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qBQAA1x8AAMI0AAABJQAAEAAAACYAAAAIAAAAsaAAAAAAAAA="/>
              </a:ext>
            </a:extLst>
          </p:cNvSpPr>
          <p:nvPr>
            <p:ph type="title"/>
          </p:nvPr>
        </p:nvSpPr>
        <p:spPr>
          <a:xfrm>
            <a:off x="839470" y="5175885"/>
            <a:ext cx="7736840" cy="839470"/>
          </a:xfrm>
        </p:spPr>
        <p:txBody>
          <a:bodyPr vert="horz" wrap="square" lIns="146050" tIns="0" rIns="146050" bIns="0" numCol="1" spcCol="215900" anchor="b">
            <a:prstTxWarp prst="textNoShape">
              <a:avLst/>
            </a:prstTxWarp>
          </a:bodyPr>
          <a:lstStyle>
            <a:lvl1pPr>
              <a:defRPr lang="en-us" sz="3670" b="0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rrowheads="1"/>
            <a:extLst>
              <a:ext uri="smNativeData">
                <pr:smNativeData xmlns:pr="smNativeData" val="SMDATA_13_fZHMWhMAAAAlAAAAZAAAAG0AAAAA0AIAANACAADmAAAAkAAAAAAAAAAAAAAAAAAAAAEAAABQAAAAAAAAAAAA4D8AAAAAAADgPwAAAAAAAOA/AAAAAAAA4D8AAAAAAADgPwAAAAAAAOA/AAAAAAAA4D8AAAAAAADgPwAAAAAAAOA/AAAAAAAA4D8CAAAAjAAAAAEAAAAAAAAAAGezAFBQUAgAAAAAAAAAAAAAAAAAAAAAAAAAAAAAAAAA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Z7MAAAAAAQAAAAAAAAAAAAAAAAAAAAAAAAAAAAAAAAAAAAAAAAAAAAAAAn9/fwAAAAADzMzMAMDA/wB/f38AAAAAAAAAAAAAAAAAAAAAAAAAAAAhAAAAGAAAABQAAAAAAAAAAAAAAGA5AAAwBgAAECAAACYAAAAIAAAAFYAAAH8AAAA="/>
              </a:ext>
            </a:extLst>
          </p:cNvSpPr>
          <p:nvPr>
            <p:ph type="pic" idx="1"/>
          </p:nvPr>
        </p:nvSpPr>
        <p:spPr>
          <a:xfrm>
            <a:off x="0" y="0"/>
            <a:ext cx="9326880" cy="1005840"/>
          </a:xfrm>
          <a:solidFill>
            <a:srgbClr val="0067B3"/>
          </a:solidFill>
        </p:spPr>
        <p:txBody>
          <a:bodyPr vert="horz" wrap="square" lIns="457200" tIns="457200" rIns="146050" bIns="9144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3260"/>
            </a:lvl1pPr>
            <a:lvl2pPr marL="466090" indent="0">
              <a:buNone/>
              <a:defRPr lang="en-us" sz="2855"/>
            </a:lvl2pPr>
            <a:lvl3pPr marL="932815" indent="0">
              <a:buNone/>
              <a:defRPr lang="en-us" sz="2445"/>
            </a:lvl3pPr>
            <a:lvl4pPr marL="1398905" indent="0">
              <a:buNone/>
              <a:defRPr lang="en-us" sz="2040"/>
            </a:lvl4pPr>
            <a:lvl5pPr marL="1864995" indent="0">
              <a:buNone/>
              <a:defRPr lang="en-us" sz="2040"/>
            </a:lvl5pPr>
            <a:lvl6pPr marL="2331720" indent="0">
              <a:buNone/>
              <a:defRPr lang="en-us" sz="2040"/>
            </a:lvl6pPr>
            <a:lvl7pPr marL="2797810" indent="0">
              <a:buNone/>
              <a:defRPr lang="en-us" sz="2040"/>
            </a:lvl7pPr>
            <a:lvl8pPr marL="3263900" indent="0">
              <a:buNone/>
              <a:defRPr lang="en-us" sz="2040"/>
            </a:lvl8pPr>
            <a:lvl9pPr marL="3730625" indent="0">
              <a:buNone/>
              <a:defRPr lang="en-us" sz="2040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val="SMDATA_13_fZHMWhMAAAAlAAAAZAAAAA0AAAAAkAAAAAAAAACQAAAAA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qBQAAECUAAMk0AADKKAAAEAAAACYAAAAIAAAAPaAAAAAAAAA="/>
              </a:ext>
            </a:extLst>
          </p:cNvSpPr>
          <p:nvPr>
            <p:ph idx="2"/>
          </p:nvPr>
        </p:nvSpPr>
        <p:spPr>
          <a:xfrm>
            <a:off x="839470" y="6024880"/>
            <a:ext cx="7741285" cy="605790"/>
          </a:xfrm>
        </p:spPr>
        <p:txBody>
          <a:bodyPr vert="horz" wrap="square" lIns="91440" tIns="0" rIns="91440" bIns="0" numCol="1" spcCol="215900" anchor="t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610"/>
              </a:spcAft>
              <a:buNone/>
              <a:defRPr lang="en-us" sz="1530">
                <a:solidFill>
                  <a:srgbClr val="FFFFFF"/>
                </a:solidFill>
              </a:defRPr>
            </a:lvl1pPr>
            <a:lvl2pPr marL="466090" indent="0">
              <a:buNone/>
              <a:defRPr lang="en-us" sz="1220"/>
            </a:lvl2pPr>
            <a:lvl3pPr marL="932815" indent="0">
              <a:buNone/>
              <a:defRPr lang="en-us" sz="1020"/>
            </a:lvl3pPr>
            <a:lvl4pPr marL="1398905" indent="0">
              <a:buNone/>
              <a:defRPr lang="en-us" sz="915"/>
            </a:lvl4pPr>
            <a:lvl5pPr marL="1864995" indent="0">
              <a:buNone/>
              <a:defRPr lang="en-us" sz="915"/>
            </a:lvl5pPr>
            <a:lvl6pPr marL="2331720" indent="0">
              <a:buNone/>
              <a:defRPr lang="en-us" sz="915"/>
            </a:lvl6pPr>
            <a:lvl7pPr marL="2797810" indent="0">
              <a:buNone/>
              <a:defRPr lang="en-us" sz="915"/>
            </a:lvl7pPr>
            <a:lvl8pPr marL="3263900" indent="0">
              <a:buNone/>
              <a:defRPr lang="en-us" sz="915"/>
            </a:lvl8pPr>
            <a:lvl9pPr marL="3730625" indent="0">
              <a:buNone/>
              <a:defRPr lang="en-us" sz="915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4"/>
          <p:cNvSpPr txBox="1">
            <a:spLocks noGrp="1" noChangeArrowheads="1"/>
            <a:extLst>
              <a:ext uri="smNativeData">
                <pr:smNativeData xmlns:pr="smNativeData" val="SMDATA_13_fZHMWhMAAAAlAAAAE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AAAAAAAAAAAEAAAACYAAAAIAAAAAIEAAAAAAAA="/>
              </a:ext>
            </a:extLst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6" name="Footer Placeholder 5"/>
          <p:cNvSpPr txBox="1">
            <a:spLocks noGrp="1" noChangeArrowheads="1"/>
            <a:extLst>
              <a:ext uri="smNativeData">
                <pr:smNativeData xmlns:pr="smNativeData" val="SMDATA_13_fZHMWhMAAAAlAAAAE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AAAAAAAAAAAEAAAACYAAAAIAAAAAIEAAAAAAAA="/>
              </a:ext>
            </a:extLst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DA27233-7DF0-F784-BE1A-8BD13C5448DE}" type="slidenum">
              <a:t>44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/>
          <p:cNvSpPr txBox="1">
            <a:spLocks noGrp="1" noChangeArrowheads="1"/>
            <a:extLst>
              <a:ext uri="smNativeData">
                <pr:smNativeData xmlns:pr="smNativeData" val="SMDATA_13_fZHMWhMAAAAlAAAAE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AAAAAAAAAAAEAAAACYAAAAIAAAAAIEAAAAAAAA="/>
              </a:ext>
            </a:extLst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3" name="Footer Placeholder 7"/>
          <p:cNvSpPr txBox="1">
            <a:spLocks noGrp="1" noChangeArrowheads="1"/>
            <a:extLst>
              <a:ext uri="smNativeData">
                <pr:smNativeData xmlns:pr="smNativeData" val="SMDATA_13_fZHMWhMAAAAlAAAAE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AAAAAAAAAAAEAAAACYAAAAIAAAAAIEAAAAAAAA="/>
              </a:ext>
            </a:extLst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</a:p>
        </p:txBody>
      </p:sp>
      <p:sp>
        <p:nvSpPr>
          <p:cNvPr id="4" name="Slide Number Placeholder 8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1D54C12-5CDC-80BA-926D-AAEF022364FF}" type="slidenum">
              <a:t>48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BnEQAAECAAACYAAAAIAAAAAKAAAAAAAAA="/>
              </a:ext>
            </a:extLst>
          </p:cNvSpPr>
          <p:nvPr>
            <p:ph idx="10"/>
          </p:nvPr>
        </p:nvSpPr>
        <p:spPr/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30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3" name="Title 5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4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 lang="en-us"/>
            </a:pPr>
            <a:fld id="{05C125D3-9DE8-94D3-A679-6B866B37503E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3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JQaAACUEAAAECAAACYAAAAIAAAAAbAAAAAAAAA="/>
              </a:ext>
            </a:extLst>
          </p:cNvSpPr>
          <p:nvPr>
            <p:ph idx="10"/>
          </p:nvPr>
        </p:nvSpPr>
        <p:spPr>
          <a:xfrm>
            <a:off x="205740" y="1212850"/>
            <a:ext cx="4114800" cy="1482090"/>
          </a:xfr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 marL="0" indent="0">
              <a:spcBef>
                <a:spcPts val="915"/>
              </a:spcBef>
              <a:buNone/>
              <a:defRPr lang="en-us" sz="2400"/>
            </a:lvl1pPr>
            <a:lvl2pPr marL="0" indent="0">
              <a:buNone/>
              <a:defRPr lang="en-us" sz="1500"/>
            </a:lvl2pPr>
            <a:lvl3pPr marL="173990" indent="0" defTabSz="699770">
              <a:buNone/>
              <a:tabLst/>
              <a:defRPr lang="en-us" sz="1500"/>
            </a:lvl3pPr>
            <a:lvl4pPr marL="345440" indent="0">
              <a:buNone/>
              <a:defRPr lang="en-us"/>
            </a:lvl4pPr>
            <a:lvl5pPr marL="514350" indent="0" defTabSz="699770">
              <a:buNone/>
              <a:tabLst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MHgAAdgcAABs4AACUEAAAECAAACYAAAAIAAAAAbAAAAAAAAA="/>
              </a:ext>
            </a:extLst>
          </p:cNvSpPr>
          <p:nvPr>
            <p:ph idx="11"/>
          </p:nvPr>
        </p:nvSpPr>
        <p:spPr>
          <a:xfrm>
            <a:off x="5006340" y="1212850"/>
            <a:ext cx="4114165" cy="1482090"/>
          </a:xfr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 marL="0" indent="0">
              <a:spcBef>
                <a:spcPts val="915"/>
              </a:spcBef>
              <a:buNone/>
              <a:defRPr lang="en-us" sz="2400"/>
            </a:lvl1pPr>
            <a:lvl2pPr marL="0" indent="0">
              <a:buNone/>
              <a:defRPr lang="en-us" sz="1500"/>
            </a:lvl2pPr>
            <a:lvl3pPr marL="173990" indent="0" defTabSz="699770">
              <a:buNone/>
              <a:tabLst/>
              <a:defRPr lang="en-us" sz="1500"/>
            </a:lvl3pPr>
            <a:lvl4pPr marL="345440" indent="0">
              <a:buNone/>
              <a:defRPr lang="en-us"/>
            </a:lvl4pPr>
            <a:lvl5pPr marL="514350" indent="0" defTabSz="699770">
              <a:buNone/>
              <a:tabLst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552372F-61C8-07C1-86EA-979479A470C2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3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JQaAADvEgAAECAAACYAAAAIAAAAAbAAAAAAAAA="/>
              </a:ext>
            </a:extLst>
          </p:cNvSpPr>
          <p:nvPr>
            <p:ph idx="10"/>
          </p:nvPr>
        </p:nvSpPr>
        <p:spPr>
          <a:xfrm>
            <a:off x="205740" y="1212850"/>
            <a:ext cx="4114800" cy="1864995"/>
          </a:xfr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 marL="215265" indent="-215265">
              <a:spcBef>
                <a:spcPts val="915"/>
              </a:spcBef>
              <a:buClrTx/>
              <a:buFont typeface="Arial" pitchFamily="1" charset="0"/>
              <a:buChar char="•"/>
              <a:defRPr lang="en-us" sz="2400"/>
            </a:lvl1pPr>
            <a:lvl2pPr marL="398145" indent="-174625">
              <a:defRPr lang="en-us" sz="1800"/>
            </a:lvl2pPr>
            <a:lvl3pPr marL="524510" indent="-126365" defTabSz="699770">
              <a:tabLst/>
              <a:defRPr lang="en-us" sz="1500"/>
            </a:lvl3pPr>
            <a:lvl4pPr marL="660400" indent="-135890">
              <a:defRPr lang="en-us"/>
            </a:lvl4pPr>
            <a:lvl5pPr marL="786765" indent="-126365" defTabSz="699770">
              <a:tabLst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MHgAAdgcAABs4AADvEgAAECAAACYAAAAIAAAAAbAAAAAAAAA="/>
              </a:ext>
            </a:extLst>
          </p:cNvSpPr>
          <p:nvPr>
            <p:ph idx="11"/>
          </p:nvPr>
        </p:nvSpPr>
        <p:spPr>
          <a:xfrm>
            <a:off x="5006340" y="1212850"/>
            <a:ext cx="4114165" cy="1864995"/>
          </a:xfr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 marL="215265" indent="-215265">
              <a:spcBef>
                <a:spcPts val="915"/>
              </a:spcBef>
              <a:buClrTx/>
              <a:buFont typeface="Arial" pitchFamily="1" charset="0"/>
              <a:buChar char="•"/>
              <a:defRPr lang="en-us" sz="2400"/>
            </a:lvl1pPr>
            <a:lvl2pPr marL="398145" indent="-174625">
              <a:defRPr lang="en-us" sz="1800"/>
            </a:lvl2pPr>
            <a:lvl3pPr marL="524510" indent="-126365" defTabSz="699770">
              <a:tabLst/>
              <a:defRPr lang="en-us" sz="1500"/>
            </a:lvl3pPr>
            <a:lvl4pPr marL="660400" indent="-135890">
              <a:defRPr lang="en-us"/>
            </a:lvl4pPr>
            <a:lvl5pPr marL="786765" indent="-126365" defTabSz="699770">
              <a:tabLst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ADC674B-05A7-8991-E964-F3C4292A1FA6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en-us"/>
            </a:pPr>
            <a:fld id="{39115FD3-9DD4-44A9-9AA9-6BFC11E76C3E}" type="slidenum">
              <a:t>‹#›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cQcAAKkvAABUGAAAEAAAACYAAAAIAAAAMaAAAH8AAAA="/>
              </a:ext>
            </a:extLst>
          </p:cNvSpPr>
          <p:nvPr>
            <p:ph type="title"/>
          </p:nvPr>
        </p:nvSpPr>
        <p:spPr>
          <a:xfrm>
            <a:off x="205740" y="1209675"/>
            <a:ext cx="7541895" cy="2745105"/>
          </a:xfrm>
          <a:noFill/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>
            <a:lvl1pPr>
              <a:defRPr lang="en-us" sz="5395" spc="-15" baseline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Demo title</a:t>
            </a:r>
          </a:p>
        </p:txBody>
      </p:sp>
      <p:sp>
        <p:nvSpPr>
          <p:cNvPr id="3" name="Text Placeholder 4"/>
          <p:cNvSpPr>
            <a:spLocks noGrp="1" noChangeArrowheads="1"/>
            <a:extLst>
              <a:ext uri="smNativeData">
                <pr:smNativeData xmlns:pr="smNativeData" val="SMDATA_13_fZHMWhMAAAAlAAAAZAAAAA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VBgAAKsvAACUIwAAEAAAACYAAAAIAAAAPaAAAH8AAAA="/>
              </a:ext>
            </a:extLst>
          </p:cNvSpPr>
          <p:nvPr>
            <p:ph idx="12"/>
          </p:nvPr>
        </p:nvSpPr>
        <p:spPr>
          <a:xfrm>
            <a:off x="205740" y="3954780"/>
            <a:ext cx="7543165" cy="1828800"/>
          </a:xfrm>
          <a:noFill/>
        </p:spPr>
        <p:txBody>
          <a:bodyPr vert="horz" wrap="square" lIns="182880" tIns="146050" rIns="182880" bIns="146050" numCol="1" spcCol="215900" anchor="t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buNone/>
              <a:defRPr lang="en-us" sz="2400" spc="0" baseline="0">
                <a:solidFill>
                  <a:schemeClr val="tx1"/>
                </a:solidFill>
                <a:latin typeface="Segoe UI Light" pitchFamily="0" charset="0"/>
                <a:ea typeface="Segoe UI Light" pitchFamily="0" charset="0"/>
                <a:cs typeface="Segoe UI Light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Speaker Name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 lang="en-us"/>
            </a:pPr>
            <a:fld id="{00540C45-0BED-01FA-A3EC-FDAF42A255A8}" type="slidenum">
              <a:t>‹#›</a:t>
            </a:fld>
          </a:p>
        </p:txBody>
      </p:sp>
    </p:spTree>
  </p:cSld>
  <p:clrMapOvr>
    <a:masterClrMapping/>
  </p:clrMapOvr>
  <p:transition spd="slow" p14:dur="3400">
    <p:fade/>
    <p:extLst>
      <p:ext uri="smNativeData">
        <pr:smNativeData xmlns:pr="smNativeData" val="fZHMWgAAAABIDQAAAAAAAAYAAAAAAAAAAAAAAAAAAAAAAAAAAQAAAAAAAAAAAAAAAAAAAAAAAAAAAAAA"/>
      </p:ext>
    </p:extLst>
  </p:transition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46.xml"/><Relationship Id="rId26" Type="http://schemas.openxmlformats.org/officeDocument/2006/relationships/theme" Target="../theme/theme4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IvDQ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EAQAA0QEAAB44AAB2BwAAEAAAACYAAAAIAAAAvz8AAAAAAAA="/>
              </a:ext>
            </a:extLst>
          </p:cNvSpPr>
          <p:nvPr>
            <p:ph type="title"/>
          </p:nvPr>
        </p:nvSpPr>
        <p:spPr>
          <a:xfrm>
            <a:off x="205740" y="295275"/>
            <a:ext cx="8916670" cy="917575"/>
          </a:xfrm>
          <a:prstGeom prst="rect">
            <a:avLst/>
          </a:prstGeo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3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EAQAAdgcAABs4AABnEQAAECAAACYAAAAIAAAAPz8AAAAAAAA="/>
              </a:ext>
            </a:extLst>
          </p:cNvSpPr>
          <p:nvPr>
            <p:ph type="body" idx="1"/>
          </p:nvPr>
        </p:nvSpPr>
        <p:spPr>
          <a:xfrm>
            <a:off x="205740" y="1212850"/>
            <a:ext cx="8914765" cy="1616075"/>
          </a:xfrm>
          <a:prstGeom prst="rect">
            <a:avLst/>
          </a:prstGeo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pic>
        <p:nvPicPr>
          <p:cNvPr id="4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aTkAAAAAAACJPQAACCsAABAAAAAmAAAACAAAAP//////////"/>
              </a:ext>
            </a:extLst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170295" y="3162300"/>
            <a:ext cx="6995160" cy="6705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C8rg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FKAAA4icAAG41AAArKgAAEAAAACYAAAAIAAAAv48AAAAAAAA="/>
              </a:ext>
            </a:extLst>
          </p:cNvSpPr>
          <p:nvPr>
            <p:ph type="sldNum" sz="quarter" idx="4"/>
          </p:nvPr>
        </p:nvSpPr>
        <p:spPr>
          <a:xfrm>
            <a:off x="6586855" y="6483350"/>
            <a:ext cx="2098675" cy="37147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C3A78EC-A2C1-6F8E-8F82-54DB36CC7901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2"/>
    <p:sldLayoutId id="2147484268" r:id="rId3"/>
    <p:sldLayoutId id="2147484270" r:id="rId4"/>
    <p:sldLayoutId id="2147484240" r:id="rId5"/>
    <p:sldLayoutId id="2147484241" r:id="rId6"/>
    <p:sldLayoutId id="2147484244" r:id="rId7"/>
    <p:sldLayoutId id="2147484245" r:id="rId8"/>
    <p:sldLayoutId id="2147484247" r:id="rId9"/>
    <p:sldLayoutId id="2147484249" r:id="rId10"/>
    <p:sldLayoutId id="2147484250" r:id="rId11"/>
    <p:sldLayoutId id="2147484264" r:id="rId12"/>
    <p:sldLayoutId id="2147484251" r:id="rId13"/>
    <p:sldLayoutId id="2147484252" r:id="rId14"/>
    <p:sldLayoutId id="2147484253" r:id="rId15"/>
    <p:sldLayoutId id="2147484254" r:id="rId16"/>
    <p:sldLayoutId id="2147484256" r:id="rId17"/>
    <p:sldLayoutId id="2147484257" r:id="rId18"/>
    <p:sldLayoutId id="2147484258" r:id="rId19"/>
    <p:sldLayoutId id="2147484259" r:id="rId20"/>
    <p:sldLayoutId id="2147484260" r:id="rId21"/>
    <p:sldLayoutId id="2147484261" r:id="rId22"/>
    <p:sldLayoutId id="2147484263" r:id="rId23"/>
  </p:sldLayoutIdLst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hf hdr="0" ftr="0" dt="0"/>
  <p:txStyles>
    <p:titleStyle>
      <a:lvl1pPr marL="0" marR="0" indent="0" algn="l" defTabSz="69977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" spc="-13" baseline="0">
          <a:solidFill>
            <a:schemeClr val="tx1"/>
          </a:solidFill>
          <a:effectLst/>
          <a:latin typeface="Segoe UI Light" pitchFamily="0" charset="0"/>
          <a:ea typeface="Segoe UI Light" pitchFamily="0" charset="0"/>
          <a:cs typeface="Segoe UI" pitchFamily="0" charset="0"/>
        </a:defRPr>
      </a:lvl1pPr>
      <a:lvl2pPr marL="466090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2pPr>
      <a:lvl3pPr marL="932815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3pPr>
      <a:lvl4pPr marL="1398905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4pPr>
      <a:lvl5pPr marL="1865630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5pPr>
      <a:lvl6pPr marL="2331720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6pPr>
      <a:lvl7pPr marL="2798445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7pPr>
      <a:lvl8pPr marL="3264535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8pPr>
      <a:lvl9pPr marL="3731260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9pPr>
    </p:titleStyle>
    <p:bodyStyle>
      <a:lvl1pPr marL="257175" marR="0" indent="-257175" algn="l" defTabSz="699770">
        <a:lnSpc>
          <a:spcPct val="90000"/>
        </a:lnSpc>
        <a:spcBef>
          <a:spcPts val="720"/>
        </a:spcBef>
        <a:spcAft>
          <a:spcPts val="0"/>
        </a:spcAft>
        <a:buClrTx/>
        <a:buSzPts val="2700"/>
        <a:buFont typeface="Arial" pitchFamily="1" charset="0"/>
        <a:buChar char="•"/>
        <a:tabLst/>
        <a:defRPr lang="en-us" sz="3000" b="0" i="0" u="none" strike="noStrike" kern="1" spc="0" baseline="0">
          <a:solidFill>
            <a:schemeClr val="tx1"/>
          </a:solidFill>
          <a:effectLst/>
          <a:latin typeface="Segoe UI Light" pitchFamily="0" charset="0"/>
          <a:ea typeface="Segoe UI Light" pitchFamily="0" charset="0"/>
          <a:cs typeface="Segoe UI Light" pitchFamily="0" charset="0"/>
        </a:defRPr>
      </a:lvl1pPr>
      <a:lvl2pPr marL="438150" marR="0" indent="-180975" algn="l" defTabSz="699770">
        <a:lnSpc>
          <a:spcPct val="90000"/>
        </a:lnSpc>
        <a:spcBef>
          <a:spcPts val="430"/>
        </a:spcBef>
        <a:spcAft>
          <a:spcPts val="0"/>
        </a:spcAft>
        <a:buClrTx/>
        <a:buSzPts val="1620"/>
        <a:buFont typeface="Arial" pitchFamily="1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2pPr>
      <a:lvl3pPr marL="600075" marR="0" indent="-171450" algn="l" defTabSz="699770">
        <a:lnSpc>
          <a:spcPct val="90000"/>
        </a:lnSpc>
        <a:spcBef>
          <a:spcPts val="360"/>
        </a:spcBef>
        <a:spcAft>
          <a:spcPts val="0"/>
        </a:spcAft>
        <a:buClrTx/>
        <a:buSzPts val="1350"/>
        <a:buFont typeface="Arial" pitchFamily="1" charset="0"/>
        <a:buChar char="•"/>
        <a:tabLst/>
        <a:defRPr lang="en-us" sz="15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3pPr>
      <a:lvl4pPr marL="771525" marR="0" indent="-171450" algn="l" defTabSz="699770">
        <a:lnSpc>
          <a:spcPct val="90000"/>
        </a:lnSpc>
        <a:spcBef>
          <a:spcPts val="320"/>
        </a:spcBef>
        <a:spcAft>
          <a:spcPts val="0"/>
        </a:spcAft>
        <a:buClrTx/>
        <a:buSzPts val="1215"/>
        <a:buFont typeface="Arial" pitchFamily="1" charset="0"/>
        <a:buChar char="•"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4pPr>
      <a:lvl5pPr marL="942975" marR="0" indent="-171450" algn="l" defTabSz="699770">
        <a:lnSpc>
          <a:spcPct val="90000"/>
        </a:lnSpc>
        <a:spcBef>
          <a:spcPts val="320"/>
        </a:spcBef>
        <a:spcAft>
          <a:spcPts val="0"/>
        </a:spcAft>
        <a:buClrTx/>
        <a:buSzPts val="1215"/>
        <a:buFont typeface="Arial" pitchFamily="1" charset="0"/>
        <a:buChar char="•"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5pPr>
      <a:lvl6pPr marL="1923415" marR="0" indent="-174625" algn="l" defTabSz="69977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5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6pPr>
      <a:lvl7pPr marL="2273300" marR="0" indent="-174625" algn="l" defTabSz="69977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5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7pPr>
      <a:lvl8pPr marL="2623185" marR="0" indent="-174625" algn="l" defTabSz="69977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5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8pPr>
      <a:lvl9pPr marL="2972435" marR="0" indent="-174625" algn="l" defTabSz="69977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5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9pPr>
    </p:bodyStyle>
    <p:otherStyle>
      <a:lvl1pPr marL="0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1pPr>
      <a:lvl2pPr marL="349885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2pPr>
      <a:lvl3pPr marL="699770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3pPr>
      <a:lvl4pPr marL="1049020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4pPr>
      <a:lvl5pPr marL="1398905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5pPr>
      <a:lvl6pPr marL="1748790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6pPr>
      <a:lvl7pPr marL="2098675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7pPr>
      <a:lvl8pPr marL="2447925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8pPr>
      <a:lvl9pPr marL="2797810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9pPr>
    </p:otherStyle>
  </p:txStyles>
</p:sldMaster>
</file>

<file path=ppt/slideMasters/slideMaster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JMg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EAQAA0QEAAB44AAB2BwAAEAAAACYAAAAIAAAAvz8AAAAAAAA="/>
              </a:ext>
            </a:extLst>
          </p:cNvSpPr>
          <p:nvPr>
            <p:ph type="title"/>
          </p:nvPr>
        </p:nvSpPr>
        <p:spPr>
          <a:xfrm>
            <a:off x="205740" y="295275"/>
            <a:ext cx="8916670" cy="917575"/>
          </a:xfrm>
          <a:prstGeom prst="rect">
            <a:avLst/>
          </a:prstGeo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3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EAQAAdgcAABs4AABnEQAAECAAACYAAAAIAAAAPz8AAAAAAAA="/>
              </a:ext>
            </a:extLst>
          </p:cNvSpPr>
          <p:nvPr>
            <p:ph type="body" idx="1"/>
          </p:nvPr>
        </p:nvSpPr>
        <p:spPr>
          <a:xfrm>
            <a:off x="205740" y="1212850"/>
            <a:ext cx="8914765" cy="1616075"/>
          </a:xfrm>
          <a:prstGeom prst="rect">
            <a:avLst/>
          </a:prstGeom>
        </p:spPr>
        <p:txBody>
          <a:bodyPr vert="horz" wrap="square" lIns="146050" tIns="91440" rIns="146050" bIns="9144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pic>
        <p:nvPicPr>
          <p:cNvPr id="4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aTkAAAAAAACJPQAACCsAABAAAAAmAAAACAAAAP//////////"/>
              </a:ext>
            </a:extLst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170295" y="3162300"/>
            <a:ext cx="6995160" cy="6705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aTkAAAAAAACJPQAACCsAABAAAAAmAAAACAAAAP//////////"/>
              </a:ext>
            </a:extLst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170295" y="3162300"/>
            <a:ext cx="6995160" cy="6705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iZ2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FKAAA4icAAG41AAArKgAAEAAAACYAAAAIAAAAv48AAAAAAAA="/>
              </a:ext>
            </a:extLst>
          </p:cNvSpPr>
          <p:nvPr>
            <p:ph type="sldNum" sz="quarter" idx="4"/>
          </p:nvPr>
        </p:nvSpPr>
        <p:spPr>
          <a:xfrm>
            <a:off x="6586855" y="6483350"/>
            <a:ext cx="2098675" cy="37147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>
                <a:solidFill>
                  <a:srgbClr val="FFFFFF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4F1CEBD-F399-A438-D749-056D80072150}" type="slidenum">
              <a:t>175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2" r:id="rId2"/>
    <p:sldLayoutId id="2147484273" r:id="rId3"/>
    <p:sldLayoutId id="2147484274" r:id="rId4"/>
    <p:sldLayoutId id="2147484275" r:id="rId5"/>
    <p:sldLayoutId id="2147484276" r:id="rId6"/>
    <p:sldLayoutId id="2147484277" r:id="rId7"/>
    <p:sldLayoutId id="2147484278" r:id="rId8"/>
    <p:sldLayoutId id="2147484279" r:id="rId9"/>
    <p:sldLayoutId id="2147484280" r:id="rId10"/>
    <p:sldLayoutId id="2147484281" r:id="rId11"/>
    <p:sldLayoutId id="2147484282" r:id="rId12"/>
    <p:sldLayoutId id="2147484283" r:id="rId13"/>
    <p:sldLayoutId id="2147484284" r:id="rId14"/>
    <p:sldLayoutId id="2147484285" r:id="rId15"/>
    <p:sldLayoutId id="2147484286" r:id="rId16"/>
    <p:sldLayoutId id="2147484287" r:id="rId17"/>
    <p:sldLayoutId id="2147484288" r:id="rId18"/>
    <p:sldLayoutId id="2147484289" r:id="rId19"/>
    <p:sldLayoutId id="2147484290" r:id="rId20"/>
    <p:sldLayoutId id="2147484291" r:id="rId21"/>
    <p:sldLayoutId id="2147484292" r:id="rId22"/>
    <p:sldLayoutId id="2147484293" r:id="rId23"/>
    <p:sldLayoutId id="2147484294" r:id="rId24"/>
    <p:sldLayoutId id="2147484295" r:id="rId25"/>
  </p:sldLayoutIdLst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hf hdr="0" ftr="0" dt="0"/>
  <p:txStyles>
    <p:titleStyle>
      <a:lvl1pPr marL="0" marR="0" indent="0" algn="l" defTabSz="69977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" spc="-13" baseline="0">
          <a:solidFill>
            <a:schemeClr val="tx1"/>
          </a:solidFill>
          <a:effectLst/>
          <a:latin typeface="Segoe UI Light" pitchFamily="0" charset="0"/>
          <a:ea typeface="Segoe UI Light" pitchFamily="0" charset="0"/>
          <a:cs typeface="Segoe UI" pitchFamily="0" charset="0"/>
        </a:defRPr>
      </a:lvl1pPr>
      <a:lvl2pPr marL="466090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2pPr>
      <a:lvl3pPr marL="932815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3pPr>
      <a:lvl4pPr marL="1398905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4pPr>
      <a:lvl5pPr marL="1865630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5pPr>
      <a:lvl6pPr marL="2331720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6pPr>
      <a:lvl7pPr marL="2798445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7pPr>
      <a:lvl8pPr marL="3264535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8pPr>
      <a:lvl9pPr marL="3731260" marR="0" indent="0" algn="l" defTabSz="932815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9pPr>
    </p:titleStyle>
    <p:bodyStyle>
      <a:lvl1pPr marL="257175" marR="0" indent="-257175" algn="l" defTabSz="699770">
        <a:lnSpc>
          <a:spcPct val="90000"/>
        </a:lnSpc>
        <a:spcBef>
          <a:spcPts val="720"/>
        </a:spcBef>
        <a:spcAft>
          <a:spcPts val="0"/>
        </a:spcAft>
        <a:buClrTx/>
        <a:buSzPts val="2700"/>
        <a:buFont typeface="Arial" pitchFamily="1" charset="0"/>
        <a:buChar char="•"/>
        <a:tabLst/>
        <a:defRPr lang="en-us" sz="3000" b="0" i="0" u="none" strike="noStrike" kern="1" spc="0" baseline="0">
          <a:solidFill>
            <a:schemeClr val="tx1"/>
          </a:solidFill>
          <a:effectLst/>
          <a:latin typeface="Segoe UI Light" pitchFamily="0" charset="0"/>
          <a:ea typeface="Segoe UI Light" pitchFamily="0" charset="0"/>
          <a:cs typeface="Segoe UI Light" pitchFamily="0" charset="0"/>
        </a:defRPr>
      </a:lvl1pPr>
      <a:lvl2pPr marL="438150" marR="0" indent="-180975" algn="l" defTabSz="699770">
        <a:lnSpc>
          <a:spcPct val="90000"/>
        </a:lnSpc>
        <a:spcBef>
          <a:spcPts val="430"/>
        </a:spcBef>
        <a:spcAft>
          <a:spcPts val="0"/>
        </a:spcAft>
        <a:buClrTx/>
        <a:buSzPts val="1620"/>
        <a:buFont typeface="Arial" pitchFamily="1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2pPr>
      <a:lvl3pPr marL="600075" marR="0" indent="-171450" algn="l" defTabSz="699770">
        <a:lnSpc>
          <a:spcPct val="90000"/>
        </a:lnSpc>
        <a:spcBef>
          <a:spcPts val="360"/>
        </a:spcBef>
        <a:spcAft>
          <a:spcPts val="0"/>
        </a:spcAft>
        <a:buClrTx/>
        <a:buSzPts val="1350"/>
        <a:buFont typeface="Arial" pitchFamily="1" charset="0"/>
        <a:buChar char="•"/>
        <a:tabLst/>
        <a:defRPr lang="en-us" sz="15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3pPr>
      <a:lvl4pPr marL="771525" marR="0" indent="-171450" algn="l" defTabSz="699770">
        <a:lnSpc>
          <a:spcPct val="90000"/>
        </a:lnSpc>
        <a:spcBef>
          <a:spcPts val="320"/>
        </a:spcBef>
        <a:spcAft>
          <a:spcPts val="0"/>
        </a:spcAft>
        <a:buClrTx/>
        <a:buSzPts val="1215"/>
        <a:buFont typeface="Arial" pitchFamily="1" charset="0"/>
        <a:buChar char="•"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4pPr>
      <a:lvl5pPr marL="942975" marR="0" indent="-171450" algn="l" defTabSz="699770">
        <a:lnSpc>
          <a:spcPct val="90000"/>
        </a:lnSpc>
        <a:spcBef>
          <a:spcPts val="320"/>
        </a:spcBef>
        <a:spcAft>
          <a:spcPts val="0"/>
        </a:spcAft>
        <a:buClrTx/>
        <a:buSzPts val="1215"/>
        <a:buFont typeface="Arial" pitchFamily="1" charset="0"/>
        <a:buChar char="•"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5pPr>
      <a:lvl6pPr marL="1923415" marR="0" indent="-174625" algn="l" defTabSz="69977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5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6pPr>
      <a:lvl7pPr marL="2273300" marR="0" indent="-174625" algn="l" defTabSz="69977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5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7pPr>
      <a:lvl8pPr marL="2623185" marR="0" indent="-174625" algn="l" defTabSz="69977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5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8pPr>
      <a:lvl9pPr marL="2972435" marR="0" indent="-174625" algn="l" defTabSz="69977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150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9pPr>
    </p:bodyStyle>
    <p:otherStyle>
      <a:lvl1pPr marL="0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1pPr>
      <a:lvl2pPr marL="349885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2pPr>
      <a:lvl3pPr marL="699770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3pPr>
      <a:lvl4pPr marL="1049020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4pPr>
      <a:lvl5pPr marL="1398905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5pPr>
      <a:lvl6pPr marL="1748790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6pPr>
      <a:lvl7pPr marL="2098675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7pPr>
      <a:lvl8pPr marL="2447925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8pPr>
      <a:lvl9pPr marL="2797810" marR="0" indent="0" algn="l" defTabSz="69977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350" b="0" i="0" u="none" strike="noStrike" kern="1" spc="0" baseline="0">
          <a:solidFill>
            <a:schemeClr val="tx1"/>
          </a:solidFill>
          <a:effectLst/>
          <a:latin typeface="Segoe UI" pitchFamily="0" charset="0"/>
          <a:ea typeface="Segoe UI" pitchFamily="0" charset="0"/>
          <a:cs typeface="Segoe UI" pitchFamily="0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mshar@microsoft.com" TargetMode="External"/><Relationship Id="rId4" Type="http://schemas.openxmlformats.org/officeDocument/2006/relationships/hyperlink" Target="http://www.github.com/amit-sharma/causal-inference-tutorial" TargetMode="Externa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</file>

<file path=ppt/slides/_rels/slide10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106.png"/></Relationships>
</file>

<file path=ppt/slides/_rels/slide10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7.png"/></Relationships>
</file>

<file path=ppt/slides/_rels/slide10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10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0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8.png"/><Relationship Id="rId4" Type="http://schemas.openxmlformats.org/officeDocument/2006/relationships/image" Target="../media/image63.png"/></Relationships>
</file>

<file path=ppt/slides/_rels/slide10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10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Relationship Id="rId4" Type="http://schemas.openxmlformats.org/officeDocument/2006/relationships/image" Target="../media/image109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8.png"/></Relationships>
</file>

<file path=ppt/slides/_rels/slide1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9.xml"/></Relationships>
</file>

<file path=ppt/slides/_rels/slide1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</file>

<file path=ppt/slides/_rels/slide1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</file>

<file path=ppt/slides/_rels/slide1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0.png"/><Relationship Id="rId4" Type="http://schemas.openxmlformats.org/officeDocument/2006/relationships/image" Target="../media/image68.png"/><Relationship Id="rId5" Type="http://schemas.openxmlformats.org/officeDocument/2006/relationships/image" Target="../media/image111.png"/></Relationships>
</file>

<file path=ppt/slides/_rels/slide1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12.png"/></Relationships>
</file>

<file path=ppt/slides/_rels/slide1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3.xml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55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</file>

<file path=ppt/slides/_rels/slide1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1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18.png"/></Relationships>
</file>

<file path=ppt/slides/_rels/slide1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4.xml"/></Relationships>
</file>

<file path=ppt/slides/_rels/slide1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hyperlink" Target="http://tylervigen.com/spurious-correlations" TargetMode="External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1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/Relationships>
</file>

<file path=ppt/slides/_rels/slide1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github.com/amit-sharma/causal-inference-tutorial" TargetMode="External"/><Relationship Id="rId4" Type="http://schemas.openxmlformats.org/officeDocument/2006/relationships/hyperlink" Target="mailto:amshar@microsoft.com" TargetMode="External"/></Relationships>
</file>

<file path=ppt/slides/_rels/slide1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https://www.github.com/amit-sharma/causal-inference-tutorial" TargetMode="External"/></Relationships>
</file>

<file path=ppt/slides/_rels/slide1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19.png"/></Relationships>
</file>

<file path=ppt/slides/_rels/slide1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20.png"/></Relationships>
</file>

<file path=ppt/slides/_rels/slide1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21.png"/></Relationships>
</file>

<file path=ppt/slides/_rels/slide1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22.png"/></Relationships>
</file>

<file path=ppt/slides/_rels/slide1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23.png"/></Relationships>
</file>

<file path=ppt/slides/_rels/slide14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23.png"/></Relationships>
</file>

<file path=ppt/slides/_rels/slide14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http://plato.stanford.edu/entries/causation-mani/" TargetMode="External"/></Relationships>
</file>

<file path=ppt/slides/_rels/slide15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9.png"/></Relationships>
</file>

<file path=ppt/slides/_rels/slide15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55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eg"/><Relationship Id="rId4" Type="http://schemas.openxmlformats.org/officeDocument/2006/relationships/image" Target="../media/image16.jpeg"/></Relationships>
</file>

<file path=ppt/slides/_rels/slide16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/Relationships>
</file>

<file path=ppt/slides/_rels/slide16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/Relationships>
</file>

<file path=ppt/slides/_rels/slide17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30.png"/></Relationships>
</file>

<file path=ppt/slides/_rels/slide17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31.png"/></Relationships>
</file>

<file path=ppt/slides/_rels/slide17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32.png"/></Relationships>
</file>

<file path=ppt/slides/_rels/slide17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33.png"/></Relationships>
</file>

<file path=ppt/slides/_rels/slide17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34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/Relationships>
</file>

<file path=ppt/slides/_rels/slide18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35.png"/></Relationships>
</file>

<file path=ppt/slides/_rels/slide18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36.jpeg"/></Relationships>
</file>

<file path=ppt/slides/_rels/slide18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37.png"/></Relationships>
</file>

<file path=ppt/slides/_rels/slide18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18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40.png"/></Relationships>
</file>

<file path=ppt/slides/_rels/slide18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41.png"/></Relationships>
</file>

<file path=ppt/slides/_rels/slide18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2.png"/><Relationship Id="rId4" Type="http://schemas.openxmlformats.org/officeDocument/2006/relationships/image" Target="../media/image143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19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0.xml"/></Relationships>
</file>

<file path=ppt/slides/_rels/slide19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1.xml"/></Relationships>
</file>

<file path=ppt/slides/_rels/slide19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hyperlink" Target="mailto:amshar@microsoft.com" TargetMode="Externa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e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9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1.xml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2.xml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eg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chart" Target="../charts/chart3.xml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41.png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3.png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4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://www.tylervigen.com/" TargetMode="External"/></Relationships>
</file>

<file path=ppt/slides/_rels/slide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eg"/></Relationships>
</file>

<file path=ppt/slides/_rels/slide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/Relationships>
</file>

<file path=ppt/slides/_rels/slide4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jpeg"/></Relationships>
</file>

<file path=ppt/slides/_rels/slide4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jpeg"/></Relationships>
</file>

<file path=ppt/slides/_rels/slide4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jpeg"/></Relationships>
</file>

<file path=ppt/slides/_rels/slide4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jpeg"/></Relationships>
</file>

<file path=ppt/slides/_rels/slide4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6.jpeg"/><Relationship Id="rId5" Type="http://schemas.openxmlformats.org/officeDocument/2006/relationships/image" Target="../media/image47.jpeg"/></Relationships>
</file>

<file path=ppt/slides/_rels/slide4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://www.tylervigen.com/" TargetMode="External"/></Relationships>
</file>

<file path=ppt/slides/_rels/slide5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2.png"/></Relationships>
</file>

<file path=ppt/slides/_rels/slide5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5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9.png"/></Relationships>
</file>

<file path=ppt/slides/_rels/slide5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0.png"/></Relationships>
</file>

<file path=ppt/slides/_rels/slide5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/Relationships>
</file>

<file path=ppt/slides/_rels/slide5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41.png"/><Relationship Id="rId3" Type="http://schemas.openxmlformats.org/officeDocument/2006/relationships/image" Target="../media/image61.png"/></Relationships>
</file>

<file path=ppt/slides/_rels/slide5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2.png"/><Relationship Id="rId3" Type="http://schemas.openxmlformats.org/officeDocument/2006/relationships/image" Target="../media/image41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6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41.png"/><Relationship Id="rId3" Type="http://schemas.openxmlformats.org/officeDocument/2006/relationships/image" Target="../media/image63.png"/></Relationships>
</file>

<file path=ppt/slides/_rels/slide6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5.png"/><Relationship Id="rId3" Type="http://schemas.openxmlformats.org/officeDocument/2006/relationships/image" Target="../media/image63.png"/></Relationships>
</file>

<file path=ppt/slides/_rels/slide6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6.png"/><Relationship Id="rId3" Type="http://schemas.openxmlformats.org/officeDocument/2006/relationships/image" Target="../media/image63.png"/></Relationships>
</file>

<file path=ppt/slides/_rels/slide6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6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6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6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8.png"/><Relationship Id="rId3" Type="http://schemas.openxmlformats.org/officeDocument/2006/relationships/image" Target="../media/image70.png"/></Relationships>
</file>

<file path=ppt/slides/_rels/slide6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71.png"/></Relationships>
</file>

<file path=ppt/slides/_rels/slide6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72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1.jpeg"/></Relationships>
</file>

<file path=ppt/slides/_rels/slide7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/Relationships>
</file>

<file path=ppt/slides/_rels/slide7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74.png"/><Relationship Id="rId3" Type="http://schemas.openxmlformats.org/officeDocument/2006/relationships/image" Target="../media/image63.png"/></Relationships>
</file>

<file path=ppt/slides/_rels/slide7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plato.stanford.edu/entries/causation-counterfactual/" TargetMode="External"/></Relationships>
</file>

<file path=ppt/slides/_rels/slide7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7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/Relationships>
</file>

<file path=ppt/slides/_rels/slide7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75.gif"/></Relationships>
</file>

<file path=ppt/slides/_rels/slide7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Relationship Id="rId4" Type="http://schemas.openxmlformats.org/officeDocument/2006/relationships/image" Target="../media/image55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/Relationships>
</file>

<file path=ppt/slides/_rels/slide8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s/_rels/slide8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4.png"/></Relationships>
</file>

<file path=ppt/slides/_rels/slide8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/Relationships>
</file>

<file path=ppt/slides/_rels/slide8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/Relationships>
</file>

<file path=ppt/slides/_rels/slide8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5.jpeg"/><Relationship Id="rId4" Type="http://schemas.openxmlformats.org/officeDocument/2006/relationships/image" Target="../media/image55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/Relationships>
</file>

<file path=ppt/slides/_rels/slide9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6.png"/><Relationship Id="rId3" Type="http://schemas.openxmlformats.org/officeDocument/2006/relationships/image" Target="../media/image55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</file>

<file path=ppt/slides/_rels/slide9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6.xml"/></Relationships>
</file>

<file path=ppt/slides/_rels/slide9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9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9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91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</file>

<file path=ppt/slides/_rels/slide9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9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9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9.png"/></Relationships>
</file>

<file path=ppt/slides/_rels/slide9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OAQAAvAoAAHAvAAArEwAAEAAAACYAAAAIAAAAAQAAAAAAAAA="/>
              </a:ext>
            </a:extLst>
          </p:cNvSpPr>
          <p:nvPr>
            <p:ph type="title"/>
          </p:nvPr>
        </p:nvSpPr>
        <p:spPr>
          <a:xfrm>
            <a:off x="212090" y="1744980"/>
            <a:ext cx="7499350" cy="1370965"/>
          </a:xfrm>
        </p:spPr>
        <p:txBody>
          <a:bodyPr/>
          <a:lstStyle/>
          <a:p>
            <a:pPr>
              <a:defRPr lang="en-us"/>
            </a:pPr>
            <a:r>
              <a:t>Causal inference in online systems: Methods, pitfalls and best practices</a:t>
            </a:r>
          </a:p>
        </p:txBody>
      </p:sp>
      <p:sp>
        <p:nvSpPr>
          <p:cNvPr id="3" name="Text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CAQAAUxgAADwnAADDIAAAEAAAACYAAAAIAAAAAQAAAAAAAAA="/>
              </a:ext>
            </a:extLst>
          </p:cNvSpPr>
          <p:nvPr>
            <p:ph type="body" idx="4294967295"/>
          </p:nvPr>
        </p:nvSpPr>
        <p:spPr>
          <a:xfrm>
            <a:off x="204470" y="3954145"/>
            <a:ext cx="6173470" cy="1371600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  <a:r>
              <a:rPr lang="en-us" b="1"/>
              <a:t>Amit Sharma</a:t>
            </a:r>
            <a:endParaRPr lang="en-us" b="1"/>
          </a:p>
          <a:p>
            <a:pPr>
              <a:defRPr lang="en-us"/>
            </a:pPr>
            <a:r>
              <a:t>Researcher, Microsoft Research India</a:t>
            </a:r>
          </a:p>
          <a:p>
            <a:pPr>
              <a:defRPr lang="en-us"/>
            </a:pPr>
            <a:r>
              <a:rPr lang="en-us">
                <a:hlinkClick r:id="rId3"/>
              </a:rPr>
              <a:t>amshar@microsoft.com</a:t>
            </a:r>
          </a:p>
          <a:p>
            <a:pPr>
              <a:defRPr lang="en-us"/>
            </a:pPr>
            <a:r>
              <a:t>@amt_shrma</a:t>
            </a:r>
          </a:p>
          <a:p>
            <a:pPr>
              <a:defRPr lang="en-us"/>
            </a:pPr>
          </a:p>
        </p:txBody>
      </p:sp>
      <p:sp>
        <p:nvSpPr>
          <p:cNvPr id="4" name="TextBox 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CAQAALBMAAPMgAADrFgAAECAAACYAAAAIAAAA//////////8="/>
              </a:ext>
            </a:extLst>
          </p:cNvSpPr>
          <p:nvPr/>
        </p:nvSpPr>
        <p:spPr>
          <a:xfrm>
            <a:off x="204470" y="3116580"/>
            <a:ext cx="5151755" cy="608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2800" i="1">
                <a:latin typeface="Segoe UI Light" pitchFamily="0" charset="0"/>
                <a:ea typeface="Segoe UI" pitchFamily="0" charset="0"/>
                <a:cs typeface="Segoe UI" pitchFamily="0" charset="0"/>
              </a:rPr>
              <a:t>From Prediction to Causation</a:t>
            </a:r>
            <a:endParaRPr lang="en-us" sz="2800" i="1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  <p:sp>
        <p:nvSpPr>
          <p:cNvPr id="5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3E271C5-8BAE-B787-E05A-7DD23F141628}" type="slidenum">
              <a:t>1</a:t>
            </a:fld>
          </a:p>
        </p:txBody>
      </p:sp>
      <p:sp>
        <p:nvSpPr>
          <p:cNvPr id="6" name="TextBox 5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wCQAA0wEAAKgzAACwBQAAECAAACYAAAAIAAAA//////////8="/>
              </a:ext>
            </a:extLst>
          </p:cNvSpPr>
          <p:nvPr/>
        </p:nvSpPr>
        <p:spPr>
          <a:xfrm>
            <a:off x="1615440" y="296545"/>
            <a:ext cx="6781800" cy="628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 algn="r"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/>
              <a:t>WORKSHOP: </a:t>
            </a:r>
            <a:r>
              <a:rPr lang="en-us" sz="2400" i="1"/>
              <a:t>University of Michigan (2018)</a:t>
            </a:r>
            <a:endParaRPr lang="en-us" sz="2400" i="1"/>
          </a:p>
        </p:txBody>
      </p:sp>
      <p:sp>
        <p:nvSpPr>
          <p:cNvPr id="7" name="TextBox 6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CAQAA2yYAALgyAABhKgAAECAAACYAAAAIAAAA//////////8="/>
              </a:ext>
            </a:extLst>
          </p:cNvSpPr>
          <p:nvPr/>
        </p:nvSpPr>
        <p:spPr>
          <a:xfrm>
            <a:off x="204470" y="6316345"/>
            <a:ext cx="8040370" cy="572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>
                <a:hlinkClick r:id="rId4"/>
              </a:rPr>
              <a:t>http://www.github.com/amit-sharma/causal-inference-tutorial</a:t>
            </a:r>
            <a:endParaRPr lang="en-us" sz="2000"/>
          </a:p>
        </p:txBody>
      </p:sp>
    </p:spTree>
  </p:cSld>
  <p:clrMapOvr>
    <a:masterClrMapping/>
  </p:clrMapOvr>
  <p:transition spd="fast" p14:dur="700">
    <p:fade/>
    <p:extLst>
      <p:ext uri="smNativeData">
        <pr:smNativeData xmlns:pr="smNativeData" val="fZHMWgAAAAC8Ag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HAQAAMwsAAGA5AACsGwAAECAAACYAAAAIAAAAAQAAAAAAAAA="/>
              </a:ext>
            </a:extLst>
          </p:cNvSpPr>
          <p:nvPr>
            <p:ph type="body" idx="4294967295"/>
          </p:nvPr>
        </p:nvSpPr>
        <p:spPr>
          <a:xfrm>
            <a:off x="207645" y="1820545"/>
            <a:ext cx="9119235" cy="2677795"/>
          </a:xfrm>
        </p:spPr>
        <p:txBody>
          <a:bodyPr/>
          <a:lstStyle/>
          <a:p>
            <a:pPr>
              <a:defRPr lang="en-us"/>
            </a:pPr>
            <a:r>
              <a:rPr lang="en-us" sz="3600" i="1">
                <a:latin typeface="Segoe UI" pitchFamily="0" charset="0"/>
                <a:ea typeface="Segoe UI Light" pitchFamily="0" charset="0"/>
                <a:cs typeface="Segoe UI Light" pitchFamily="0" charset="0"/>
              </a:rPr>
              <a:t>“More has been learned about causal inference in the last few decades than the sum total of everything that had been learned about it in all prior recorded history”</a:t>
            </a:r>
            <a:endParaRPr lang="en-us" sz="3600" i="1">
              <a:latin typeface="Segoe UI" pitchFamily="0" charset="0"/>
              <a:ea typeface="Segoe UI Light" pitchFamily="0" charset="0"/>
              <a:cs typeface="Segoe UI Light" pitchFamily="0" charset="0"/>
            </a:endParaRPr>
          </a:p>
        </p:txBody>
      </p:sp>
      <p:sp>
        <p:nvSpPr>
          <p:cNvPr id="3" name="Title 4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0AYQ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D4EAAAuxkAAAA2AABgHwAAEAAAACYAAAAIAAAAAQAAAAAAAAA="/>
              </a:ext>
            </a:extLst>
          </p:cNvSpPr>
          <p:nvPr>
            <p:ph type="title"/>
          </p:nvPr>
        </p:nvSpPr>
        <p:spPr>
          <a:xfrm>
            <a:off x="2758440" y="4182745"/>
            <a:ext cx="6019800" cy="917575"/>
          </a:xfrm>
        </p:spPr>
        <p:txBody>
          <a:bodyPr/>
          <a:lstStyle/>
          <a:p>
            <a:pPr algn="r">
              <a:defRPr lang="en-us"/>
            </a:pPr>
            <a:r>
              <a:rPr lang="en-us" sz="3200"/>
              <a:t>--Gary King, Harvard University</a:t>
            </a:r>
            <a:endParaRPr lang="en-us" sz="3200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78E97EC-A28A-DB61-C436-5434D9783201}" type="slidenum">
              <a:t>10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TJ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976495"/>
          </a:xfrm>
        </p:spPr>
        <p:txBody>
          <a:bodyPr/>
          <a:lstStyle/>
          <a:p>
            <a:pPr>
              <a:defRPr lang="en-us"/>
            </a:pPr>
            <a:r>
              <a:t>Estimates may not be generalizable to all products.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Critical assumptions may not be satisfied.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Both sources of experimentation:</a:t>
            </a:r>
          </a:p>
          <a:p>
            <a:pPr marL="428625" indent="-428625">
              <a:buFont typeface="Arial" pitchFamily="1" charset="0"/>
              <a:buChar char="•"/>
              <a:defRPr lang="en-us"/>
            </a:pPr>
            <a:r>
              <a:t>Controlled </a:t>
            </a:r>
          </a:p>
          <a:p>
            <a:pPr marL="428625" indent="-428625">
              <a:buFont typeface="Arial" pitchFamily="1" charset="0"/>
              <a:buChar char="•"/>
              <a:defRPr lang="en-us"/>
            </a:pPr>
            <a:r>
              <a:t>Natural</a:t>
            </a:r>
          </a:p>
          <a:p>
            <a:pPr>
              <a:defRPr lang="en-us"/>
            </a:pPr>
            <a:r>
              <a:t>ruled out.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Can we estimate causal effects with only observational data? </a:t>
            </a: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Caveat: Natural experiments are hard to find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D7E95DB-95E0-2B63-AEC6-6336DB885836}" type="slidenum">
              <a:t>100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MA8AABs4AACGGQAAECAAACYAAAAIAAAAAQAAAAAAAAA="/>
              </a:ext>
            </a:extLst>
          </p:cNvSpPr>
          <p:nvPr>
            <p:ph type="title"/>
          </p:nvPr>
        </p:nvSpPr>
        <p:spPr>
          <a:xfrm>
            <a:off x="205740" y="2468880"/>
            <a:ext cx="8914765" cy="1680210"/>
          </a:xfrm>
        </p:spPr>
        <p:txBody>
          <a:bodyPr/>
          <a:lstStyle/>
          <a:p>
            <a:pPr>
              <a:defRPr lang="en-us"/>
            </a:pPr>
            <a:r>
              <a:t>3. What can we conclude with  observed data?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F94C1A7-E982-C137-CC2C-1F628F623A4A}" type="slidenum">
              <a:t>101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Imagine a randomized experiment…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WHAAApiIAALInAACMJQAAECAAACYAAAAIAAAA//////////8="/>
              </a:ext>
            </a:extLst>
          </p:cNvSpPr>
          <p:nvPr/>
        </p:nvSpPr>
        <p:spPr>
          <a:xfrm>
            <a:off x="4606290" y="5632450"/>
            <a:ext cx="184658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Random User 2</a:t>
            </a:r>
          </a:p>
        </p:txBody>
      </p:sp>
      <p:pic>
        <p:nvPicPr>
          <p:cNvPr id="4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D/////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hAAAAoLAACyEwAA4B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663190" y="17945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5" name="Right Arrow 7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BQAAgRYAAF8RAAD5GAAAEAAAACYAAAAIAAAA//////////8="/>
              </a:ext>
            </a:extLst>
          </p:cNvSpPr>
          <p:nvPr/>
        </p:nvSpPr>
        <p:spPr>
          <a:xfrm rot="8414232">
            <a:off x="814070" y="3658235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8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FAAAfg0AAGchAAAcFAAAEAAAACYAAAAIAAAA//////////8="/>
                  </a:ext>
                </a:extLst>
              </p:cNvSpPr>
              <p:nvPr/>
            </p:nvSpPr>
            <p:spPr>
              <a:xfrm>
                <a:off x="3315970" y="2193290"/>
                <a:ext cx="211391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6" name="Rounded Rectangle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OTE0isVdYhWqrycV6IcJiU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FAAAfg0AAGchAAAcFAAAEAAAACYAAAAIAAAA//////////8="/>
                  </a:ext>
                </a:extLst>
              </p:cNvSpPr>
              <p:nvPr/>
            </p:nvSpPr>
            <p:spPr>
              <a:xfrm>
                <a:off x="3315970" y="2193290"/>
                <a:ext cx="2113915" cy="1075690"/>
              </a:xfrm>
              <a:prstGeom prst="roundRect">
                <a:avLst/>
              </a:prstGeom>
              <a:blipFill>
                <a:blip r:embed="rId4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9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recommendations</a:t>
                </a:r>
              </a:p>
            </p:txBody>
          </p:sp>
        </mc:Choice>
        <mc:Fallback>
          <p:sp>
            <p:nvSpPr>
              <p:cNvPr id="7" name="Rounded Rectangle 9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NLQfU1su0T77YPLcwhLRAo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8" name="TextBox 1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FQAAngoAAIIgAACDDQAAECAAACYAAAAIAAAA//////////8="/>
              </a:ext>
            </a:extLst>
          </p:cNvSpPr>
          <p:nvPr/>
        </p:nvSpPr>
        <p:spPr>
          <a:xfrm>
            <a:off x="3430270" y="1725930"/>
            <a:ext cx="185420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9" name="TextBox 1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wIQAA0BkAAFYtAAC2HAAAECAAACYAAAAIAAAA//////////8="/>
              </a:ext>
            </a:extLst>
          </p:cNvSpPr>
          <p:nvPr/>
        </p:nvSpPr>
        <p:spPr>
          <a:xfrm rot="21550527">
            <a:off x="5516880" y="4196080"/>
            <a:ext cx="185293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0" name="TextBox 1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CAAAaRkAAFcTAABOHAAAECAAACYAAAAIAAAA//////////8="/>
              </a:ext>
            </a:extLst>
          </p:cNvSpPr>
          <p:nvPr/>
        </p:nvSpPr>
        <p:spPr>
          <a:xfrm rot="21578045">
            <a:off x="1316990" y="4130675"/>
            <a:ext cx="182689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New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3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11" name="Rounded Rectangle 13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DsN/QOd2/xLw2P0IUeY4ws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12" name="Picture 1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UgIAAPkZAACjBQAAz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77190" y="4222115"/>
            <a:ext cx="539115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3" name="Picture 1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x0AABUaAACzIAAA6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777105" y="423989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4" name="Right Arrow 16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LEgAADhcAAKgeAACGGQAAEAAAACYAAAAIAAAA//////////8="/>
              </a:ext>
            </a:extLst>
          </p:cNvSpPr>
          <p:nvPr/>
        </p:nvSpPr>
        <p:spPr>
          <a:xfrm rot="2533426">
            <a:off x="2973705" y="3747770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5" name="TextBox 17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1AQAAyiIAAIQMAACvJQAAECAAACYAAAAIAAAA//////////8="/>
              </a:ext>
            </a:extLst>
          </p:cNvSpPr>
          <p:nvPr/>
        </p:nvSpPr>
        <p:spPr>
          <a:xfrm>
            <a:off x="196215" y="5655310"/>
            <a:ext cx="183832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Random User 1</a:t>
            </a:r>
          </a:p>
        </p:txBody>
      </p:sp>
      <p:pic>
        <p:nvPicPr>
          <p:cNvPr id="16" name="Picture 1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ogCi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5AYAAEYLAAA0CgAAHBQ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12014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7" name="Picture 1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2q5oACgAAAB8AAABUAAAAuhQaBVBQUAEAAAAAAAAAAAAAAAAAAAAAAAAAAAAAAAAAAAAAAAAAAP///wJ/f38AAAAAAMvLywDAwP8AtquaAAAAAAAAAAAAAAAAAP///wAAAAAAIQAAABgAAAAUAAAAaAoAACgLAAC4DQAA/h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6AB9A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691640" y="181356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8" name="TextBox 2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sDQAAPhAAAN4PAADMFAAAECAAACYAAAAIAAAA//////////8="/>
              </a:ext>
            </a:extLst>
          </p:cNvSpPr>
          <p:nvPr/>
        </p:nvSpPr>
        <p:spPr>
          <a:xfrm>
            <a:off x="2263140" y="2640330"/>
            <a:ext cx="316230" cy="740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745"/>
              <a:t>…</a:t>
            </a:r>
            <a:endParaRPr lang="en-us" sz="3745"/>
          </a:p>
        </p:txBody>
      </p:sp>
      <p:pic>
        <p:nvPicPr>
          <p:cNvPr id="19" name="Picture 21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DrKMACgAAAB8AAABUAAAAuhQaBVBQUAEAAAAAAAAAAAAAAAAAAAAAAAAAAAAAAAAAAAAAAAAAAP///wJ/f38AAAAAAMvLywDAwP8Ag6yjAAAAAAAAAAAAAAAAAP///wAAAAAAIQAAABgAAAAUAAAAUAMAAEYLAACgBgAAHBQ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83ACA3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53848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20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311672C-62AE-4491-E0A9-94C429E716C1}" type="slidenum">
              <a:t>102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 animBg="1" advAuto="0"/>
      <p:bldP spid="14" grpId="0" animBg="1"/>
      <p:bldP spid="15" grpId="0"/>
    </p:bldLst>
    <p:extLst>
      <p:ext uri="smNativeData">
        <pr:smNativeData xmlns:pr="smNativeData" val="fZHMWgUAAAAFAAAA/////wEAAAABAAAAAAAAAAAAAAAAAAAAAAAAAAcAAAD9////AQAAAAEAAAAAAAAAAAAAAAAAAAAAAAAACQAAAP////8BAAAAAQAAAAAAAAAAAAAAAAAAAAAAAAALAAAA/f///wEAAAABAAAAAAAAAAAAAAAAAAAAAAAAAA0AAAD/////AQAAAAEAAAAAAAAAAAAAAAAAAAAAAAAA"/>
      </p:ext>
    </p:extLst>
  </p:timing>
</p:sld>
</file>

<file path=ppt/slides/slide10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Compare with a similar user instead of random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IGwAApiIAAKQmAACMJQAAECAAACYAAAAIAAAA//////////8="/>
              </a:ext>
            </a:extLst>
          </p:cNvSpPr>
          <p:nvPr/>
        </p:nvSpPr>
        <p:spPr>
          <a:xfrm>
            <a:off x="4434840" y="5632450"/>
            <a:ext cx="184658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Similar User 2</a:t>
            </a:r>
          </a:p>
        </p:txBody>
      </p:sp>
      <p:pic>
        <p:nvPicPr>
          <p:cNvPr id="4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hAAAAoLAACyEwAA4B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663190" y="17945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5" name="Right Arrow 7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BQAAgRYAAF8RAAD5GAAAEAAAACYAAAAIAAAA//////////8="/>
              </a:ext>
            </a:extLst>
          </p:cNvSpPr>
          <p:nvPr/>
        </p:nvSpPr>
        <p:spPr>
          <a:xfrm rot="8414232">
            <a:off x="814070" y="3658235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8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FAAAfg0AAGchAAAcFAAAEAAAACYAAAAIAAAA//////////8="/>
                  </a:ext>
                </a:extLst>
              </p:cNvSpPr>
              <p:nvPr/>
            </p:nvSpPr>
            <p:spPr>
              <a:xfrm>
                <a:off x="3315970" y="2193290"/>
                <a:ext cx="211391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6" name="Rounded Rectangle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OTE0isVdYhWqrycV6IcJiU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FAAAfg0AAGchAAAcFAAAEAAAACYAAAAIAAAA//////////8="/>
                  </a:ext>
                </a:extLst>
              </p:cNvSpPr>
              <p:nvPr/>
            </p:nvSpPr>
            <p:spPr>
              <a:xfrm>
                <a:off x="3315970" y="2193290"/>
                <a:ext cx="2113915" cy="1075690"/>
              </a:xfrm>
              <a:prstGeom prst="roundRect">
                <a:avLst/>
              </a:prstGeom>
              <a:blipFill>
                <a:blip r:embed="rId4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9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recommendations</a:t>
                </a:r>
              </a:p>
            </p:txBody>
          </p:sp>
        </mc:Choice>
        <mc:Fallback>
          <p:sp>
            <p:nvSpPr>
              <p:cNvPr id="7" name="Rounded Rectangle 9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NLQfU1su0T77YPLcwhLRAo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8" name="TextBox 1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FQAAngoAAIIgAACDDQAAECAAACYAAAAIAAAA//////////8="/>
              </a:ext>
            </a:extLst>
          </p:cNvSpPr>
          <p:nvPr/>
        </p:nvSpPr>
        <p:spPr>
          <a:xfrm>
            <a:off x="3430270" y="1725930"/>
            <a:ext cx="185420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9" name="TextBox 1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wIQAA0BkAAFYtAAC2HAAAECAAACYAAAAIAAAA//////////8="/>
              </a:ext>
            </a:extLst>
          </p:cNvSpPr>
          <p:nvPr/>
        </p:nvSpPr>
        <p:spPr>
          <a:xfrm rot="21550527">
            <a:off x="5516880" y="4196080"/>
            <a:ext cx="185293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0" name="TextBox 1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CAAAaRkAAFcTAABOHAAAECAAACYAAAAIAAAA//////////8="/>
              </a:ext>
            </a:extLst>
          </p:cNvSpPr>
          <p:nvPr/>
        </p:nvSpPr>
        <p:spPr>
          <a:xfrm rot="21578045">
            <a:off x="1316990" y="4130675"/>
            <a:ext cx="182689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New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3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11" name="Rounded Rectangle 13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DsN/QOd2/xLw2P0IUeY4ws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12" name="Picture 1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UgIAAPkZAACjBQAAz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77190" y="4222115"/>
            <a:ext cx="539115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3" name="Picture 1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x0AABUaAACzIAAA6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777105" y="423989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4" name="Right Arrow 16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LEgAADhcAAKgeAACGGQAAEAAAACYAAAAIAAAA//////////8="/>
              </a:ext>
            </a:extLst>
          </p:cNvSpPr>
          <p:nvPr/>
        </p:nvSpPr>
        <p:spPr>
          <a:xfrm rot="2533426">
            <a:off x="2973705" y="3747770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5" name="TextBox 17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k+///yiIAAPQGAACvJQAAECAAACYAAAAIAAAA//////////8="/>
              </a:ext>
            </a:extLst>
          </p:cNvSpPr>
          <p:nvPr/>
        </p:nvSpPr>
        <p:spPr>
          <a:xfrm>
            <a:off x="-708660" y="5655310"/>
            <a:ext cx="183896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 User 1</a:t>
            </a:r>
          </a:p>
        </p:txBody>
      </p:sp>
      <p:pic>
        <p:nvPicPr>
          <p:cNvPr id="16" name="Picture 1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5AYAAEYLAAA0CgAAHBQ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12014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7" name="Picture 1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2q5oACgAAAB8AAABUAAAAuhQaBVBQUAEAAAAAAAAAAAAAAAAAAAAAAAAAAAAAAAAAAAAAAAAAAP///wJ/f38AAAAAAMvLywDAwP8AtquaAAAAAAAAAAAAAAAAAP///wAAAAAAIQAAABgAAAAUAAAAaAoAACgLAAC4DQAA/h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6AB9A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691640" y="181356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8" name="TextBox 2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sDQAAPhAAAN4PAADMFAAAECAAACYAAAAIAAAA//////////8="/>
              </a:ext>
            </a:extLst>
          </p:cNvSpPr>
          <p:nvPr/>
        </p:nvSpPr>
        <p:spPr>
          <a:xfrm>
            <a:off x="2263140" y="2640330"/>
            <a:ext cx="316230" cy="740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745"/>
              <a:t>…</a:t>
            </a:r>
            <a:endParaRPr lang="en-us" sz="3745"/>
          </a:p>
        </p:txBody>
      </p:sp>
      <p:pic>
        <p:nvPicPr>
          <p:cNvPr id="19" name="Picture 21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DrKMACgAAAB8AAABUAAAAuhQaBVBQUAEAAAAAAAAAAAAAAAAAAAAAAAAAAAAAAAAAAAAAAAAAAP///wJ/f38AAAAAAMvLywDAwP8Ag6yjAAAAAAAAAAAAAAAAAP///wAAAAAAIQAAABgAAAAUAAAAUAMAAEYLAACgBgAAHBQ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83ACA3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53848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2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VJAAAeBEAAA03AABgFwAAEAAAACYAAAAIAAAA//////////8="/>
                  </a:ext>
                </a:extLst>
              </p:cNvSpPr>
              <p:nvPr/>
            </p:nvSpPr>
            <p:spPr>
              <a:xfrm>
                <a:off x="5906135" y="2839720"/>
                <a:ext cx="3042920" cy="9601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109719" tIns="68574" rIns="109719" bIns="68574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99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2286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000" dirty="0"/>
                  <a:t>Causal estimate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0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EPhlmJKcVxeU85JUfSJXg0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VJAAAeBEAAA03AABgFwAAEAAAACYAAAAIAAAA//////////8="/>
                  </a:ext>
                </a:extLst>
              </p:cNvSpPr>
              <p:nvPr/>
            </p:nvSpPr>
            <p:spPr>
              <a:xfrm>
                <a:off x="5906135" y="2839720"/>
                <a:ext cx="3042920" cy="960120"/>
              </a:xfrm>
              <a:prstGeom prst="rect">
                <a:avLst/>
              </a:prstGeom>
              <a:blipFill>
                <a:blip r:embed="rId7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21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8D1A918-56D5-845F-9B69-A00AE7276DF5}" type="slidenum">
              <a:t>103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 animBg="1" advAuto="0"/>
      <p:bldP spid="14" grpId="0" animBg="1"/>
      <p:bldP spid="15" grpId="0"/>
    </p:bldLst>
    <p:extLst>
      <p:ext uri="smNativeData">
        <pr:smNativeData xmlns:pr="smNativeData" val="fZHMWgUAAAAFAAAA/////wEAAAABAAAAAAAAAAAAAAAAAAAAAAAAAAcAAAD9////AQAAAAEAAAAAAAAAAAAAAAAAAAAAAAAACQAAAP////8BAAAAAQAAAAAAAAAAAAAAAAAAAAAAAAALAAAA/f///wEAAAABAAAAAAAAAAAAAAAAAAAAAAAAAA0AAAD/////AQAAAAEAAAAAAAAAAAAAAAAAAAAAAAAA"/>
      </p:ext>
    </p:extLst>
  </p:timing>
</p:sld>
</file>

<file path=ppt/slides/slide10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AlpL4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DH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665855"/>
          </a:xfrm>
        </p:spPr>
        <p:txBody>
          <a:bodyPr/>
          <a:lstStyle/>
          <a:p>
            <a:pPr marL="556895" indent="-556895">
              <a:buFont typeface="Segoe UI Light" pitchFamily="0" charset="0"/>
              <a:buAutoNum type="arabicPeriod"/>
              <a:defRPr lang="en-us"/>
            </a:pPr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r>
              <a:t>Make assumptions about how the data as generated.</a:t>
            </a:r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endParaRPr lang="en-us" sz="1200"/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r>
              <a:t>Create a graphical model representing those assumptions.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Continuing example: Effect of Algorithm on CTR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4C10FEA-A4C9-94F9-8779-52AC41377107}" type="slidenum">
              <a:t>104</a:t>
            </a:fld>
          </a:p>
        </p:txBody>
      </p:sp>
      <p:pic>
        <p:nvPicPr>
          <p:cNvPr id="5" name="Picture 1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6woAAEEfAACSKAAAoyY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5080635"/>
            <a:ext cx="4820285" cy="12001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JBSYx0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sAoAACQ4AACUEgAAECAAACYAAAAIAAAA//////////8="/>
              </a:ext>
            </a:extLst>
          </p:cNvSpPr>
          <p:nvPr/>
        </p:nvSpPr>
        <p:spPr>
          <a:xfrm>
            <a:off x="205740" y="1737360"/>
            <a:ext cx="8920480" cy="1282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2400" b="1">
                <a:latin typeface="Segoe UI Light" pitchFamily="0" charset="0"/>
                <a:ea typeface="Segoe UI" pitchFamily="0" charset="0"/>
                <a:cs typeface="Segoe UI" pitchFamily="0" charset="0"/>
              </a:rPr>
              <a:t>Does new Algorithm B increase CTR for recommendations on Windows Store, compared to old algorithm A?</a:t>
            </a:r>
            <a:endParaRPr lang="en-us" sz="2400" b="1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endParaRPr lang="en-us" sz="2400" b="1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Previous example: Effect of Algorithm over CTR</a:t>
            </a:r>
          </a:p>
        </p:txBody>
      </p:sp>
      <p:sp>
        <p:nvSpPr>
          <p:cNvPr id="3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Y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A8AACwZAACpJ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2570480"/>
            <a:ext cx="3886200" cy="3388995"/>
          </a:xfrm>
        </p:spPr>
        <p:txBody>
          <a:bodyPr/>
          <a:lstStyle/>
          <a:p>
            <a:pPr marL="556895" indent="-556895">
              <a:buFont typeface="Segoe UI Light" pitchFamily="0" charset="0"/>
              <a:buAutoNum type="arabicPeriod"/>
              <a:defRPr lang="en-us"/>
            </a:pPr>
            <a:r>
              <a:t>Make assumptions about how the data as generated.</a:t>
            </a:r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endParaRPr lang="en-us" sz="1200"/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r>
              <a:t>Create a graphical model representing those assumptions.</a:t>
            </a:r>
          </a:p>
        </p:txBody>
      </p:sp>
      <p:sp>
        <p:nvSpPr>
          <p:cNvPr id="4" name="TextBox 5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9/fw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/AQAA8QkAAB44AADWEQAAECAAACYAAAAIAAAA//////////8="/>
              </a:ext>
            </a:extLst>
          </p:cNvSpPr>
          <p:nvPr/>
        </p:nvSpPr>
        <p:spPr>
          <a:xfrm>
            <a:off x="202565" y="1616075"/>
            <a:ext cx="8919845" cy="12833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2400" b="1">
                <a:latin typeface="Segoe UI Light" pitchFamily="0" charset="0"/>
                <a:ea typeface="Segoe UI" pitchFamily="0" charset="0"/>
                <a:cs typeface="Segoe UI" pitchFamily="0" charset="0"/>
              </a:rPr>
              <a:t>Does new Algorithm B increase CTR for recommendations on Windows Store, compared to old algorithm A?</a:t>
            </a:r>
            <a:endParaRPr lang="en-us" sz="2400" b="1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endParaRPr lang="en-us" sz="2400" b="1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  <p:pic>
        <p:nvPicPr>
          <p:cNvPr id="5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lx0AAIoPAABZNgAAoSQ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2526030"/>
            <a:ext cx="4024630" cy="3428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C085BB9-F7D1-5DAD-9FB0-01F815FE6954}" type="slidenum">
              <a:t>105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  <p:extLst>
      <p:ext uri="smNativeData">
        <pr:smNativeData xmlns:pr="smNativeData" val="fZHMWgEAAAAFAAAA/f///wEAAAABAAAAAAAAAAAAAAAAAAAAAAAAAA=="/>
      </p:ext>
    </p:extLst>
  </p:timing>
</p:sld>
</file>

<file path=ppt/slides/slide10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Assumptions to estimate effect of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4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EAQAAfgcAAJ4eAADnJg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7930"/>
                <a:ext cx="4771390" cy="51060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pPr marL="428568" indent="-4285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𝐴𝑐𝑡𝑖𝑣𝑖𝑡𝑦</m:t>
                    </m:r>
                  </m:oMath>
                </a14:m>
                <a:r>
                  <a:rPr lang="en-US" sz="2400" dirty="0"/>
                  <a:t> level of users affects which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𝐴𝑙𝑔𝑜𝑟𝑖𝑡h𝑚</m:t>
                    </m:r>
                  </m:oMath>
                </a14:m>
                <a:r>
                  <a:rPr lang="en-US" sz="2400" dirty="0"/>
                  <a:t> they are shown and their overall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𝐶𝑇𝑅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214284" indent="-214284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𝐶𝑇𝑅</m:t>
                    </m:r>
                  </m:oMath>
                </a14:m>
                <a:r>
                  <a:rPr lang="en-US" sz="2400" dirty="0"/>
                  <a:t> is different at different times of day. </a:t>
                </a:r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Unobserved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𝐷𝑒𝑚𝑜𝑔𝑟𝑎𝑝h𝑖𝑐𝑠</m:t>
                    </m:r>
                  </m:oMath>
                </a14:m>
                <a:r>
                  <a:rPr lang="en-US" sz="2400" dirty="0"/>
                  <a:t> of a user determine when they visit the Store, which also affects their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𝐴𝑐𝑡𝑖𝑣𝑖𝑡𝑦</m:t>
                    </m:r>
                  </m:oMath>
                </a14:m>
                <a:r>
                  <a:rPr lang="en-US" sz="2400" dirty="0"/>
                  <a:t> level, and in turn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𝐴𝑙𝑔𝑜𝑟𝑖𝑡h𝑚</m:t>
                    </m:r>
                  </m:oMath>
                </a14:m>
                <a:r>
                  <a:rPr lang="en-US" sz="2400" dirty="0"/>
                  <a:t> they are shown</a:t>
                </a:r>
                <a:r>
                  <a:rPr lang="en-US" sz="2100" dirty="0"/>
                  <a:t>.</a:t>
                </a:r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:endParaRPr lang="en-US" sz="2100" dirty="0"/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:endParaRPr lang="en-US" sz="2100" dirty="0"/>
              </a:p>
            </p:txBody>
          </p:sp>
        </mc:Choice>
        <mc:Fallback>
          <p:sp>
            <p:nvSpPr>
              <p:cNvPr id="3" name="Text Placeholder 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NK9BTCdR6FjClwnYfdKwT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EAQAAfgcAAJ4eAADnJg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7930"/>
                <a:ext cx="4771390" cy="5106035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nh4AACcMAACjNwAAdyE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977130" y="1975485"/>
            <a:ext cx="4067175" cy="34645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4B63766-28F9-E3C1-B70E-DE947940418B}" type="slidenum">
              <a:t>106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General method: Conditioning on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4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EAQAAygcAAJ4eAACXJ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66190"/>
                <a:ext cx="4771390" cy="46818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b="1" dirty="0"/>
                  <a:t>Intuition: </a:t>
                </a:r>
                <a:r>
                  <a:rPr lang="en-US" dirty="0"/>
                  <a:t>Compare effect of algorithm on similar users.</a:t>
                </a:r>
              </a:p>
              <a:p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100" dirty="0"/>
                  <a:t>Compare users with the same activity level. </a:t>
                </a:r>
              </a:p>
              <a:p>
                <a:endParaRPr lang="en-US" sz="2100" dirty="0"/>
              </a:p>
              <a:p>
                <a:r>
                  <a:rPr lang="en-US" dirty="0"/>
                  <a:t>Steps:</a:t>
                </a:r>
              </a:p>
              <a:p>
                <a:pPr marL="385711" indent="-385711">
                  <a:buFont typeface="+mj-lt"/>
                  <a:buAutoNum type="arabicPeriod"/>
                </a:pPr>
                <a:r>
                  <a:rPr lang="en-US" sz="2100" dirty="0"/>
                  <a:t>Stratify log data based on activity levels.</a:t>
                </a:r>
              </a:p>
              <a:p>
                <a:pPr marL="385711" indent="-385711">
                  <a:buFont typeface="+mj-lt"/>
                  <a:buAutoNum type="arabicPeriod"/>
                </a:pPr>
                <a:r>
                  <a:rPr lang="en-US" sz="2100" dirty="0"/>
                  <a:t>Compare CTR of different algorithms within these strata.</a:t>
                </a:r>
              </a:p>
              <a:p>
                <a:endParaRPr lang="en-US" sz="21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Fza3klIY1qKKRPWOcbmbyo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EAQAAygcAAJ4eAACXJ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66190"/>
                <a:ext cx="4771390" cy="4681855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nh4AABkLAACjNwAAaSA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977130" y="1804035"/>
            <a:ext cx="4067175" cy="34645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4D1DE42-0CC9-8428-8769-FA7D902771AF}" type="slidenum">
              <a:t>107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D2/v//ECcAABAnAAAAAAAAAAAAAAAAAAAAAAAAAAAAAAAAAAAAAAAAAAAAABQAAAAAAAAAwMD/AAAAAABkAAAAMgAAAAAAAABkAAAAAAAAAH9/fwAKAAAAHwAAAFQAAAAAAAAFAAAAAQAAAAAAAAAAAAAAAAAAAAAAAAAAAAAAAAAAAAAAAAAAAAAAAH9/fwAAAAADzMzMAMDA/wB/f38AAAAAAAAAAAAAAAAAAAAAAAAAAAAhAAAAGAAAABQAAADMHgAAEA4AALM2AAA5I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006340" y="2286000"/>
                <a:ext cx="3885565" cy="343979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0" rIns="0" bIns="34970" rtlCol="0" anchor="t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𝐶𝑇𝑅</m:t>
                    </m:r>
                  </m:oMath>
                </a14:m>
                <a:r>
                  <a:rPr lang="en-US" sz="2100" dirty="0"/>
                  <a:t> does depend on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𝐷𝑎𝑦</m:t>
                    </m:r>
                  </m:oMath>
                </a14:m>
                <a:r>
                  <a:rPr lang="en-US" sz="2100" dirty="0"/>
                  <a:t> of a user’s visit.</a:t>
                </a:r>
              </a:p>
              <a:p>
                <a:pPr marL="0" indent="0">
                  <a:buNone/>
                </a:pPr>
                <a:endParaRPr lang="en-US" sz="2100" b="1" dirty="0"/>
              </a:p>
              <a:p>
                <a:pPr marL="0" indent="0">
                  <a:buNone/>
                </a:pPr>
                <a:r>
                  <a:rPr lang="en-US" sz="2100" dirty="0"/>
                  <a:t>But the algorithm assigned does not change based on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𝐷𝑎𝑦</m:t>
                    </m:r>
                  </m:oMath>
                </a14:m>
                <a:r>
                  <a:rPr lang="en-US" sz="2100" dirty="0"/>
                  <a:t>.</a:t>
                </a:r>
              </a:p>
              <a:p>
                <a:pPr marL="0" indent="0">
                  <a:buNone/>
                </a:pPr>
                <a:r>
                  <a:rPr lang="en-US" sz="21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55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100" dirty="0"/>
                  <a:t> While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𝐶𝑇𝑅</m:t>
                    </m:r>
                  </m:oMath>
                </a14:m>
                <a:r>
                  <a:rPr lang="en-US" sz="2100" dirty="0"/>
                  <a:t> may be different at different times, any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𝐴𝑙𝑔𝑜𝑟𝑖𝑡h𝑚</m:t>
                    </m:r>
                  </m:oMath>
                </a14:m>
                <a:r>
                  <a:rPr lang="en-US" sz="2100" dirty="0"/>
                  <a:t> is equally likely to be shown at any point in time. </a:t>
                </a:r>
              </a:p>
            </p:txBody>
          </p:sp>
        </mc:Choice>
        <mc:Fallback>
          <p:sp>
            <p:nvSpPr>
              <p:cNvPr id="2" name="Conten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DoyogvEX7pqfFYpAKn5vHQ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D2/v//ECcAABAnAAAAAAAAAAAAAAAAAAAAAAAAAAAAAAAAAAAAAAAAAAAAABQAAAAAAAAAwMD/AAAAAABkAAAAMgAAAAAAAABkAAAAAAAAAH9/fwAKAAAAHwAAAFQAAAAAAAAFAAAAAQAAAAAAAAAAAAAAAAAAAAAAAAAAAAAAAAAAAAAAAAAAAAAAAH9/fwAAAAADzMzMAMDA/wB/f38AAAAAAAAAAAAAAAAAAAAAAAAAAAAhAAAAGAAAABQAAADMHgAAEA4AALM2AAA5I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006340" y="2286000"/>
                <a:ext cx="3885565" cy="3439795"/>
              </a:xfrm>
              <a:prstGeom prst="rect">
                <a:avLst/>
              </a:prstGeom>
              <a:blipFill>
                <a:blip r:embed="rId3"/>
                <a:srcRect/>
                <a:stretch>
                  <a:fillRect l="0" t="0" r="0" b="-2660"/>
                </a:stretch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Should we also restrict our comparison to people who come at the same times?</a:t>
            </a:r>
          </a:p>
        </p:txBody>
      </p:sp>
      <p:pic>
        <p:nvPicPr>
          <p:cNvPr id="4" name="Content Placeholder 3" descr="tt_complex.pn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zQMAANYOAADUHAAAHSQ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2411730"/>
            <a:ext cx="4068445" cy="34588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4798718-56F9-2C71-B7C1-A024C98F41F5}" type="slidenum">
              <a:t>108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tt_complex.pn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6h8AAJ4NAABqNQAA5h8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187950" y="2213610"/>
            <a:ext cx="3495040" cy="297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Content Placeholder 3" descr="tt_complex.pn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GQQAALcNAACvGQAAESA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" y="2229485"/>
            <a:ext cx="3509010" cy="29832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2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Tricky to find correct variables to condition on. Fortunately, graphical models make it precise.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D6////AAAAAAAAAAAAAAAAECcAABAnAAAAAAAAAAAAAAAAAAAAAAAAAAAAAAAAAAAAAAAAAAAAABQAAAAAAAAAwMD/AAAAAABkAAAAMgAAAAAAAABkAAAAAAAAAH9/fwAKAAAAHwAAAFQAAAAAAAAFAAAAAQAAAAAAAAAAAAAAAAAAAAAAAAAAAAAAAAAAAAAAAAAAAAAAAH9/fwAAAAADzMzMAMDA/wB/f38AAAAAAAAAAAAAAAAAAAAAAAAAAAAhAAAAGAAAABQAAABEAQAAHSEAAHA4AAAJJg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5382895"/>
                <a:ext cx="8968740" cy="8001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0" rIns="0" bIns="34970" rtlCol="0" anchor="t">
                <a:normAutofit/>
              </a:bodyPr>
              <a:lstStyle/>
              <a:p>
                <a:r>
                  <a:rPr lang="en-US" sz="2400" b="1" dirty="0"/>
                  <a:t>Backdoor paths:</a:t>
                </a:r>
                <a:r>
                  <a:rPr lang="en-US" sz="2400" dirty="0"/>
                  <a:t> Look for (undirected) paths that point to both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𝐴𝑙𝑔𝑜𝑟𝑖𝑡h𝑚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𝐶𝑇𝑅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5" name="Conten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JTrfmwcSCPk7nXvBkZb7Tc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D6////AAAAAAAAAAAAAAAAECcAABAnAAAAAAAAAAAAAAAAAAAAAAAAAAAAAAAAAAAAAAAAAAAAABQAAAAAAAAAwMD/AAAAAABkAAAAMgAAAAAAAABkAAAAAAAAAH9/fwAKAAAAHwAAAFQAAAAAAAAFAAAAAQAAAAAAAAAAAAAAAAAAAAAAAAAAAAAAAAAAAAAAAAAAAAAAAH9/fwAAAAADzMzMAMDA/wB/f38AAAAAAAAAAAAAAAAAAAAAAAAAAAAhAAAAGAAAABQAAABEAQAAHSEAAHA4AAAJJg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5382895"/>
                <a:ext cx="8968740" cy="800100"/>
              </a:xfrm>
              <a:prstGeom prst="rect">
                <a:avLst/>
              </a:prstGeom>
              <a:blipFill>
                <a:blip r:embed="rId4"/>
                <a:srcRect/>
                <a:stretch>
                  <a:fillRect l="-60" t="0" r="0" b="0"/>
                </a:stretch>
              </a:blipFill>
              <a:ln>
                <a:noFill/>
              </a:ln>
              <a:effectLst/>
            </p:spPr>
          </p:sp>
        </mc:Fallback>
      </mc:AlternateContent>
      <p:cxnSp>
        <p:nvCxnSpPr>
          <p:cNvPr id="6" name="Straight Arrow Connector 16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wKAAAMAAAAEAAAAAAAAAAAAAAAAAAAAAAAAAAeAAAAaAAAAAAAAAAAAAAAAAAAAAAAAAAAAAAAECcAABAnAAAAAAAAAAAAAAAAAAAAAAAAAAAAAAAAAAAAAAAAAAAAABQAAAAAAAAAwMD/AAAAAABkAAAAMgAAAAAAAABkAAAAAAAAAH9/fwAKAAAAHwAAAFQAAAD///8AAAAAAQAAAAAAAAAAAAAAAAAAAAAAAAAAAAAAAAAAAAAAAAAAuhQaBX9/fwAAAAADzMzMAMDA/wB/f38AAAAAAAAAAAAAAAAAAAAAAAAAAAAhAAAAGAAAABQAAAARJAAAUxgAABIkAAD5GwAAEAAAACYAAAAIAAAA//////////8="/>
              </a:ext>
            </a:extLst>
          </p:cNvCxnSpPr>
          <p:nvPr/>
        </p:nvCxnSpPr>
        <p:spPr>
          <a:xfrm rot="5400000">
            <a:off x="5567045" y="4250055"/>
            <a:ext cx="593090" cy="63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triangle" w="lg" len="lg"/>
          </a:ln>
          <a:effectLst/>
        </p:spPr>
      </p:cxnSp>
      <p:cxnSp>
        <p:nvCxnSpPr>
          <p:cNvPr id="7" name="Straight Arrow Connector 17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W5AIMAAAAEAAAAAAAAAAAAAAAAAAAAAAAAAAeAAAAaAAAAAAAAAAAAAAAAAAAAAAAAAAAAAAAECcAABAnAAAAAAAAAAAAAAAAAAAAAAAAAAAAAAAAAAAAAAAAAAAAABQAAAAAAAAAwMD/AAAAAABkAAAAMgAAAAAAAABkAAAAAAAAAH9/fwAKAAAAHwAAAFQAAAD///8AAAAAAQAAAAAAAAAAAAAAAAAAAAAAAAAAAAAAAAAAAAAAAAAAuhQaBX9/fwAAAAADzMzMAMDA/wB/f38AAAAAAAAAAAAAAAAAAAAAAAAAAAAhAAAAGAAAABQAAAAZKwAAgREAANAtAABVFQAAEAAAACYAAAAIAAAA//////////8="/>
              </a:ext>
            </a:extLst>
          </p:cNvCxnSpPr>
          <p:nvPr/>
        </p:nvCxnSpPr>
        <p:spPr>
          <a:xfrm rot="5400000">
            <a:off x="6915785" y="2935605"/>
            <a:ext cx="622300" cy="44132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8" name="Straight Arrow Connector 18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uhQaBX9/fwAAAAADzMzMAMDA/wB/f38AAAAAAAAAAAAAAAAAAAAAAAAAAAAhAAAAGAAAABQAAAD5JAAAgREAAPwnAABEFQAAEAAAACYAAAAIAAAA//////////8="/>
              </a:ext>
            </a:extLst>
          </p:cNvCxnSpPr>
          <p:nvPr/>
        </p:nvCxnSpPr>
        <p:spPr>
          <a:xfrm rot="5400000">
            <a:off x="5949315" y="2906395"/>
            <a:ext cx="611505" cy="48958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9" name="Straight Arrow Connector 25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YZAAAMAAAAEAAAAAAAAAAAAAAAAAAAAAAAAAAeAAAAaAAAAAAAAAAAAAAAAAAAAAAAAAAAAAAAECcAABAnAAAAAAAAAAAAAAAAAAAAAAAAAAAAAAAAAAAAAAAAAAAAABQAAAAAAAAAwMD/AAAAAABkAAAAMgAAAAAAAABkAAAAAAAAAH9/fwAKAAAAHwAAAFQAAAD///8AAAAAAQAAAAAAAAAAAAAAAAAAAAAAAAAAAAAAAAAAAAAAAAAAuhQaBX9/fwAAAAADzMzMAMDA/wB/f38AAAAAAAAAAAAAAAAAAAAAAAAAAAAhAAAAGAAAABQAAABDLgAAUxgAAN4uAAD5GwAAEAAAACYAAAAIAAAA//////////8="/>
              </a:ext>
            </a:extLst>
          </p:cNvCxnSpPr>
          <p:nvPr/>
        </p:nvCxnSpPr>
        <p:spPr>
          <a:xfrm rot="5400000">
            <a:off x="7273290" y="4201160"/>
            <a:ext cx="593090" cy="9842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triangle" w="lg" len="lg"/>
          </a:ln>
          <a:effectLst/>
        </p:spPr>
      </p:cxnSp>
      <p:cxnSp>
        <p:nvCxnSpPr>
          <p:cNvPr id="10" name="Straight Arrow Connector 8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kQAAAMAAAAEAAAAAAAAAAAAAAAAAAAAAAAAAAeAAAAaAAAAAAAAAAAAAAAAAAAAAAAAAAAAAAAECcAABAnAAAAAAAAAAAAAAAAAAAAAAAAAAAAAAAAAAAAAAAAAAAAABQAAAAAAAAAwMD/AAAAAABkAAAAMgAAAAAAAABkAAAAAAAAAH9/fwAKAAAAHwAAAFQAAAD///8AAAAAAQAAAAAAAAAAAAAAAAAAAAAAAAAAAAAAAAAAAAAAAAAAuhQaBX9/fwAAAAADzMzMAMDA/wB/f38AAAAAAAAAAAAAAAAAAAAAAAAAAAAhAAAAGAAAABQAAACBCAAAfRgAAIIIAAAjHAAAEAAAACYAAAAIAAAA//////////8="/>
              </a:ext>
            </a:extLst>
          </p:cNvCxnSpPr>
          <p:nvPr/>
        </p:nvCxnSpPr>
        <p:spPr>
          <a:xfrm rot="5400000">
            <a:off x="1086485" y="4276725"/>
            <a:ext cx="593090" cy="63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triangle" w="lg" len="lg"/>
          </a:ln>
          <a:effectLst/>
        </p:spPr>
      </p:cxnSp>
      <p:cxnSp>
        <p:nvCxnSpPr>
          <p:cNvPr id="11" name="Straight Arrow Connector 9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uhQaBX9/fwAAAAADzMzMAMDA/wB/f38AAAAAAAAAAAAAAAAAAAAAAAAAAAAhAAAAGAAAABQAAACMCgAAehgAAMYQAAAYHQAAEAAAACYAAAAIAAAA//////////8="/>
              </a:ext>
            </a:extLst>
          </p:cNvCxnSpPr>
          <p:nvPr/>
        </p:nvCxnSpPr>
        <p:spPr>
          <a:xfrm rot="5400000">
            <a:off x="1845310" y="3848100"/>
            <a:ext cx="750570" cy="1012190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triangle" w="lg" len="lg"/>
          </a:ln>
          <a:effectLst/>
        </p:spPr>
      </p:cxnSp>
      <p:sp>
        <p:nvSpPr>
          <p:cNvPr id="12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23D8035-7BEF-6876-A185-8D23CECB57D8}" type="slidenum">
              <a:t>109</a:t>
            </a:fld>
          </a:p>
        </p:txBody>
      </p:sp>
      <p:sp>
        <p:nvSpPr>
          <p:cNvPr id="13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yKQAAFicAAHg2AACbKgAAECAAACYAAAAIAAAA//////////8="/>
              </a:ext>
            </a:extLst>
          </p:cNvSpPr>
          <p:nvPr/>
        </p:nvSpPr>
        <p:spPr>
          <a:xfrm>
            <a:off x="6777990" y="6353810"/>
            <a:ext cx="2076450" cy="572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Pearl (2009)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AIAQAAGwUAAN83AABhDAAAECAAACYAAAAIAAAAAQAAAAAAAAA="/>
              </a:ext>
            </a:extLst>
          </p:cNvSpPr>
          <p:nvPr>
            <p:ph type="body" idx="4294967295"/>
          </p:nvPr>
        </p:nvSpPr>
        <p:spPr>
          <a:xfrm>
            <a:off x="167640" y="829945"/>
            <a:ext cx="8914765" cy="1182370"/>
          </a:xfrm>
        </p:spPr>
        <p:txBody>
          <a:bodyPr/>
          <a:lstStyle/>
          <a:p>
            <a:pPr>
              <a:defRPr lang="en-us"/>
            </a:pPr>
            <a:r>
              <a:rPr lang="en-us" sz="2400" i="1">
                <a:latin typeface="Segoe UI" pitchFamily="0" charset="0"/>
                <a:ea typeface="Segoe UI Light" pitchFamily="0" charset="0"/>
                <a:cs typeface="Segoe UI Light" pitchFamily="0" charset="0"/>
              </a:rPr>
              <a:t>“More has been learned about causal inference in the last few decades than the sum total of everything that had been learned about it in all prior recorded history”</a:t>
            </a:r>
            <a:endParaRPr lang="en-us" sz="2400" i="1">
              <a:latin typeface="Segoe UI" pitchFamily="0" charset="0"/>
              <a:ea typeface="Segoe UI Light" pitchFamily="0" charset="0"/>
              <a:cs typeface="Segoe UI Light" pitchFamily="0" charset="0"/>
            </a:endParaRPr>
          </a:p>
        </p:txBody>
      </p:sp>
      <p:sp>
        <p:nvSpPr>
          <p:cNvPr id="3" name="Title 4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4EAAAhg0AAMA1AAArEwAAEAAAACYAAAAIAAAAAQAAAAAAAAA="/>
              </a:ext>
            </a:extLst>
          </p:cNvSpPr>
          <p:nvPr>
            <p:ph type="title"/>
          </p:nvPr>
        </p:nvSpPr>
        <p:spPr>
          <a:xfrm>
            <a:off x="2717800" y="2198370"/>
            <a:ext cx="6019800" cy="917575"/>
          </a:xfrm>
        </p:spPr>
        <p:txBody>
          <a:bodyPr/>
          <a:lstStyle/>
          <a:p>
            <a:pPr algn="r">
              <a:defRPr lang="en-us"/>
            </a:pPr>
            <a:r>
              <a:rPr lang="en-us" sz="2000"/>
              <a:t>--Gary King, Harvard University</a:t>
            </a:r>
            <a:endParaRPr lang="en-us" sz="2000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BBB31D5-9BA6-EEC7-E803-6D927F4D1E38}" type="slidenum">
              <a:t>11</a:t>
            </a:fld>
          </a:p>
        </p:txBody>
      </p:sp>
      <p:sp>
        <p:nvSpPr>
          <p:cNvPr id="5" name="TextBox 2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4BQAAiBYAALY4AABqGwAAECAAACYAAAAIAAAA//////////8="/>
              </a:ext>
            </a:extLst>
          </p:cNvSpPr>
          <p:nvPr/>
        </p:nvSpPr>
        <p:spPr>
          <a:xfrm>
            <a:off x="929640" y="3662680"/>
            <a:ext cx="8289290" cy="793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3600" i="1"/>
              <a:t>A “causal revolution” is upon us.</a:t>
            </a:r>
            <a:endParaRPr lang="en-us" sz="3600" i="1"/>
          </a:p>
        </p:txBody>
      </p:sp>
      <p:sp>
        <p:nvSpPr>
          <p:cNvPr id="6" name="Title 4"/>
          <p:cNvSpPr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AAAAAH9/fwAAcsYDzMzMAMDA/wB/f38AAAAAAAAAAAAAAAAAAAAAAAAAAAAhAAAAGAAAABQAAACQDwAAahsAAMQ1AAAPIQAAEAAAACYAAAAIAAAA//////////8="/>
              </a:ext>
            </a:extLst>
          </p:cNvSpPr>
          <p:nvPr/>
        </p:nvSpPr>
        <p:spPr>
          <a:xfrm>
            <a:off x="2529840" y="4456430"/>
            <a:ext cx="6210300" cy="917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46050" tIns="91440" rIns="146050" bIns="91440" numCol="1" spcCol="215900" anchor="t"/>
          <a:lstStyle>
            <a:lvl1pPr algn="l" defTabSz="699770">
              <a:lnSpc>
                <a:spcPct val="90000"/>
              </a:lnSpc>
              <a:spcBef>
                <a:spcPts val="0"/>
              </a:spcBef>
              <a:buNone/>
              <a:tabLst/>
              <a:defRPr lang="en-us" sz="3600" b="0" kern="1" spc="-13" baseline="0">
                <a:effectLst/>
                <a:latin typeface="Segoe UI Light" pitchFamily="0" charset="0"/>
                <a:ea typeface="Segoe UI" pitchFamily="0" charset="0"/>
                <a:cs typeface="Segoe UI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defRPr lang="en-us"/>
            </a:pPr>
            <a:r>
              <a:rPr lang="en-us" sz="2400"/>
              <a:t>--Judea Pearl, University of California Los Angeles</a:t>
            </a:r>
            <a:endParaRPr lang="en-us" sz="24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Backdoor criterion: Condition on enough variables to cover all backdoor paths</a:t>
            </a:r>
          </a:p>
        </p:txBody>
      </p:sp>
      <p:grpSp>
        <p:nvGrpSpPr>
          <p:cNvPr id="3" name="Group 5"/>
          <p:cNvGrpSpPr>
            <a:extLst>
              <a:ext uri="smNativeData">
                <pr:smNativeData xmlns:pr="smNativeData" val="SMDATA_7_fZHMWh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J4BAAB8DgAAphoAAMMjAAAQAAAAJgAAAAgAAAD/////AAAAAA=="/>
              </a:ext>
            </a:extLst>
          </p:cNvGrpSpPr>
          <p:nvPr/>
        </p:nvGrpSpPr>
        <p:grpSpPr>
          <a:xfrm>
            <a:off x="262890" y="2354580"/>
            <a:ext cx="4069080" cy="3458845"/>
            <a:chOff x="262890" y="2354580"/>
            <a:chExt cx="4069080" cy="3458845"/>
          </a:xfrm>
        </p:grpSpPr>
        <p:pic>
          <p:nvPicPr>
            <p:cNvPr id="6" name="Content Placeholder 3" descr="tt_complex.png"/>
            <p:cNvPicPr>
              <a:picLocks noChangeAspect="1"/>
              <a:extLst>
                <a:ext uri="smNativeData">
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ngEAAHwOAACmGgAAwyM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890" y="2354580"/>
              <a:ext cx="4069080" cy="3458845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5" name="Straight Arrow Connector 7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DJBgAAIhsAAMkGAAA4HwAAAAAAACYAAAAIAAAA//////////8="/>
                </a:ext>
              </a:extLst>
            </p:cNvCxnSpPr>
            <p:nvPr/>
          </p:nvCxnSpPr>
          <p:spPr>
            <a:xfrm>
              <a:off x="770890" y="4742815"/>
              <a:ext cx="66421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triangle" w="lg" len="lg"/>
            </a:ln>
            <a:effectLst/>
          </p:spPr>
        </p:cxnSp>
        <p:cxnSp>
          <p:nvCxnSpPr>
            <p:cNvPr id="4" name="Straight Arrow Connector 8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AMCQAA8xoAAG4QAABKIAAAAAAAACYAAAAIAAAA//////////8="/>
                </a:ext>
              </a:extLst>
            </p:cNvCxnSpPr>
            <p:nvPr/>
          </p:nvCxnSpPr>
          <p:spPr>
            <a:xfrm flipH="1">
              <a:off x="1636395" y="4215130"/>
              <a:ext cx="868045" cy="12001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triangle" w="lg" len="lg"/>
            </a:ln>
            <a:effectLst/>
          </p:spPr>
        </p:cxnSp>
      </p:grpSp>
      <p:grpSp>
        <p:nvGrpSpPr>
          <p:cNvPr id="7" name="Group 9"/>
          <p:cNvGrpSpPr>
            <a:extLst>
              <a:ext uri="smNativeData">
                <pr:smNativeData xmlns:pr="smNativeData" val="SMDATA_7_fZHMWh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LsdAAB8DgAAwzYAAMMjAAAQAAAAJgAAAAgAAAD/////AAAAAA=="/>
              </a:ext>
            </a:extLst>
          </p:cNvGrpSpPr>
          <p:nvPr/>
        </p:nvGrpSpPr>
        <p:grpSpPr>
          <a:xfrm>
            <a:off x="4832985" y="2354580"/>
            <a:ext cx="4069080" cy="3458845"/>
            <a:chOff x="4832985" y="2354580"/>
            <a:chExt cx="4069080" cy="3458845"/>
          </a:xfrm>
        </p:grpSpPr>
        <p:pic>
          <p:nvPicPr>
            <p:cNvPr id="12" name="Content Placeholder 3" descr="tt_complex.png"/>
            <p:cNvPicPr>
              <a:picLocks noChangeAspect="1"/>
              <a:extLst>
                <a:ext uri="smNativeData">
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ux0AAHwOAADDNgAAwyM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2985" y="2354580"/>
              <a:ext cx="4069080" cy="3458845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11" name="Straight Arrow Connector 11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Bw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CwIgAARBsAALAiAABbHwAAAAAAACYAAAAIAAAA//////////8="/>
                </a:ext>
              </a:extLst>
            </p:cNvCxnSpPr>
            <p:nvPr/>
          </p:nvCxnSpPr>
          <p:spPr>
            <a:xfrm>
              <a:off x="5306695" y="4764405"/>
              <a:ext cx="664845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triangle" w="lg" len="lg"/>
            </a:ln>
            <a:effectLst/>
          </p:spPr>
        </p:cxnSp>
        <p:cxnSp>
          <p:nvCxnSpPr>
            <p:cNvPr id="10" name="Straight Arrow Connector 12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CJA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DGKgAA+xIAAPAtAABGFwAAAAAAACYAAAAIAAAA//////////8="/>
                </a:ext>
              </a:extLst>
            </p:cNvCxnSpPr>
            <p:nvPr/>
          </p:nvCxnSpPr>
          <p:spPr>
            <a:xfrm flipH="1">
              <a:off x="6861810" y="3176905"/>
              <a:ext cx="697865" cy="5143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9" name="Straight Arrow Connector 13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AFBg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AYJAAAtRIAAJwnAADtFgAAAAAAACYAAAAIAAAA//////////8="/>
                </a:ext>
              </a:extLst>
            </p:cNvCxnSpPr>
            <p:nvPr/>
          </p:nvCxnSpPr>
          <p:spPr>
            <a:xfrm>
              <a:off x="5810250" y="3098165"/>
              <a:ext cx="685800" cy="57150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8" name="Straight Arrow Connector 14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Fbg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CkLgAARBsAAFgvAABbHwAAAAAAACYAAAAIAAAA//////////8="/>
                </a:ext>
              </a:extLst>
            </p:cNvCxnSpPr>
            <p:nvPr/>
          </p:nvCxnSpPr>
          <p:spPr>
            <a:xfrm>
              <a:off x="7306945" y="4707255"/>
              <a:ext cx="664845" cy="11430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triangle" w="lg" len="lg"/>
            </a:ln>
            <a:effectLst/>
          </p:spPr>
        </p:cxnSp>
      </p:grpSp>
      <p:sp>
        <p:nvSpPr>
          <p:cNvPr id="13" name="Oval 1"/>
          <p:cNvSpPr>
            <a:extLst>
              <a:ext uri="smNativeData">
                <pr:smNativeData xmlns:pr="smNativeData" val="SMDATA_13_fZHMWhMAAAAlAAAAZgAAAA0AAAAAAAAAADcAAAAAAAAANwAAAAAAAAABAAAAAAAAAAEAAABQAAAAAAAAAAAA8D8AAAAAAADwPwAAAAAAAOA/AAAAAAAA4D8AAAAAAADgPwAAAAAAAOA/AAAAAAAA4D8AAAAAAADgPwAAAAAAAOA/AAAAAAAA4D8CAAAAjAAAAAEAAAAAAAAAuhQaDFBQUAgp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GAwAAHBcAACoMAAAfGwAAEAAAACYAAAAIAAAA//////////8="/>
              </a:ext>
            </a:extLst>
          </p:cNvSpPr>
          <p:nvPr/>
        </p:nvSpPr>
        <p:spPr>
          <a:xfrm>
            <a:off x="491490" y="3756660"/>
            <a:ext cx="1485900" cy="652145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4" name="Oval 15"/>
          <p:cNvSpPr>
            <a:extLst>
              <a:ext uri="smNativeData">
                <pr:smNativeData xmlns:pr="smNativeData" val="SMDATA_13_fZHMWhMAAAAlAAAAZgAAAA0AAAAAAAAAADcAAAAAAAAANwAAAAAAAAABAAAAAAAAAAEAAABQAAAAAAAAAAAA8D8AAAAAAADwPwAAAAAAAOA/AAAAAAAA4D8AAAAAAADgPwAAAAAAAOA/AAAAAAAA4D8AAAAAAADgPwAAAAAAAOA/AAAAAAAA4D8CAAAAjAAAAAEAAAAAAAAAuhQaDFBQUAgp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mHwAAFhcAAEkoAAAaGwAAEAAAACYAAAAIAAAA//////////8="/>
              </a:ext>
            </a:extLst>
          </p:cNvSpPr>
          <p:nvPr/>
        </p:nvSpPr>
        <p:spPr>
          <a:xfrm>
            <a:off x="5063490" y="3752850"/>
            <a:ext cx="1485265" cy="652780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5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1BCE8EF-A19C-E91E-D204-574BA64A2402}" type="slidenum">
              <a:t>110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val="SMDATA_13_fZHMWhMAAAAlAAAAZAAAAA0AAAAAAAAAADcAAAAAAAAAN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rKgAAEAAAACYAAAAIAAAAPT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5641975"/>
          </a:xfrm>
        </p:spPr>
        <p:txBody>
          <a:bodyPr vert="horz" wrap="square" lIns="0" tIns="34925" rIns="0" bIns="34925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With observational data:</a:t>
            </a:r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r>
              <a:t>Assume a graphical model that explains how the data was generated.</a:t>
            </a:r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r>
              <a:t>Choose variables to condition on using backdoor criterion.</a:t>
            </a:r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r>
              <a:t>Stratify data into subsamples such that each subsample has the same value of all conditioned variables. </a:t>
            </a:r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r>
              <a:t>Evaluate the difference in outcome variable separately within these strata.</a:t>
            </a:r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r>
              <a:t>(Optional) Aggregate over all data.</a:t>
            </a: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Algorithm: Stratification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20F113D-73BF-5AE7-F1B7-85B25FF907D0}" type="slidenum">
              <a:t>111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BLI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524375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  <a:r>
              <a:t>Stratification creates tiny strata when data is high-dimensional. Hard to obtain stable estimates.</a:t>
            </a:r>
          </a:p>
          <a:p>
            <a:pPr>
              <a:defRPr lang="en-us"/>
            </a:pPr>
            <a:r>
              <a:rPr lang="en-us" sz="2100"/>
              <a:t>E.g. activity data may be high-dimensional: a vector for purchases in each app category.</a:t>
            </a:r>
            <a:endParaRPr lang="en-us" sz="2100"/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rPr lang="en-us" b="1"/>
              <a:t>Key Idea:</a:t>
            </a:r>
            <a:r>
              <a:t> Instead of conditioning on all relevant attributes, can condition on the likelihood of being assigned an Algorithm.</a:t>
            </a:r>
            <a:endParaRPr lang="en-us" sz="2400" i="1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Stratification may be inefficient if there are multiple hidden causes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62C8D68-26FB-797B-B594-D02EC3DA4385}" type="slidenum">
              <a:t>112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oIAAAUycAACA0AADZKgAAECAAACYAAAAIAAAA//////////8="/>
              </a:ext>
            </a:extLst>
          </p:cNvSpPr>
          <p:nvPr/>
        </p:nvSpPr>
        <p:spPr>
          <a:xfrm>
            <a:off x="5349240" y="6392545"/>
            <a:ext cx="3124200" cy="572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Morgan-Winship (2014)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uEPSw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This was stratification…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TDoLs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WHAAApiIAADwnAACMJQAAECAAACYAAAAIAAAA//////////8="/>
              </a:ext>
            </a:extLst>
          </p:cNvSpPr>
          <p:nvPr/>
        </p:nvSpPr>
        <p:spPr>
          <a:xfrm>
            <a:off x="4606290" y="5632450"/>
            <a:ext cx="177165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Similar User 2</a:t>
            </a:r>
          </a:p>
        </p:txBody>
      </p:sp>
      <p:pic>
        <p:nvPicPr>
          <p:cNvPr id="4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P1R7F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hAAAAoLAACyEwAA4B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663190" y="17945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5" name="Right Arrow 7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BQAAgRYAAF8RAAD5GAAAEAAAACYAAAAIAAAA//////////8="/>
              </a:ext>
            </a:extLst>
          </p:cNvSpPr>
          <p:nvPr/>
        </p:nvSpPr>
        <p:spPr>
          <a:xfrm rot="8414232">
            <a:off x="814070" y="3658235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8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FAAAfg0AAGchAAAcFAAAEAAAACYAAAAIAAAA//////////8="/>
                  </a:ext>
                </a:extLst>
              </p:cNvSpPr>
              <p:nvPr/>
            </p:nvSpPr>
            <p:spPr>
              <a:xfrm>
                <a:off x="3315970" y="2193290"/>
                <a:ext cx="211391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6" name="Rounded Rectangle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OTE0isVdYhWqrycV6IcJiU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FAAAfg0AAGchAAAcFAAAEAAAACYAAAAIAAAA//////////8="/>
                  </a:ext>
                </a:extLst>
              </p:cNvSpPr>
              <p:nvPr/>
            </p:nvSpPr>
            <p:spPr>
              <a:xfrm>
                <a:off x="3315970" y="2193290"/>
                <a:ext cx="2113915" cy="1075690"/>
              </a:xfrm>
              <a:prstGeom prst="roundRect">
                <a:avLst/>
              </a:prstGeom>
              <a:blipFill>
                <a:blip r:embed="rId4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9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recommendations</a:t>
                </a:r>
              </a:p>
            </p:txBody>
          </p:sp>
        </mc:Choice>
        <mc:Fallback>
          <p:sp>
            <p:nvSpPr>
              <p:cNvPr id="7" name="Rounded Rectangle 9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NLQfU1su0T77YPLcwhLRAo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8" name="TextBox 1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FQAAngoAAIIgAACDDQAAECAAACYAAAAIAAAA//////////8="/>
              </a:ext>
            </a:extLst>
          </p:cNvSpPr>
          <p:nvPr/>
        </p:nvSpPr>
        <p:spPr>
          <a:xfrm>
            <a:off x="3430270" y="1725930"/>
            <a:ext cx="185420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9" name="TextBox 1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wIQAA0BkAAFYtAAC2HAAAECAAACYAAAAIAAAA//////////8="/>
              </a:ext>
            </a:extLst>
          </p:cNvSpPr>
          <p:nvPr/>
        </p:nvSpPr>
        <p:spPr>
          <a:xfrm rot="21550527">
            <a:off x="5516880" y="4196080"/>
            <a:ext cx="185293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0" name="TextBox 1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CAAAaRkAAFcTAABOHAAAECAAACYAAAAIAAAA//////////8="/>
              </a:ext>
            </a:extLst>
          </p:cNvSpPr>
          <p:nvPr/>
        </p:nvSpPr>
        <p:spPr>
          <a:xfrm rot="21578045">
            <a:off x="1316990" y="4130675"/>
            <a:ext cx="182689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New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3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11" name="Rounded Rectangle 13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DsN/QOd2/xLw2P0IUeY4ws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12" name="Picture 1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hOm9m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UgIAAPkZAACjBQAAz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77190" y="4222115"/>
            <a:ext cx="539115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3" name="Picture 1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x0AABUaAACzIAAA6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777105" y="423989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4" name="Right Arrow 16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LEgAADhcAAKgeAACGGQAAEAAAACYAAAAIAAAA//////////8="/>
              </a:ext>
            </a:extLst>
          </p:cNvSpPr>
          <p:nvPr/>
        </p:nvSpPr>
        <p:spPr>
          <a:xfrm rot="2533426">
            <a:off x="2973705" y="3747770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5" name="TextBox 17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k+///yiIAAPQGAACvJQAAECAAACYAAAAIAAAA//////////8="/>
              </a:ext>
            </a:extLst>
          </p:cNvSpPr>
          <p:nvPr/>
        </p:nvSpPr>
        <p:spPr>
          <a:xfrm>
            <a:off x="-708660" y="5655310"/>
            <a:ext cx="183896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 User 1</a:t>
            </a:r>
          </a:p>
        </p:txBody>
      </p:sp>
      <p:pic>
        <p:nvPicPr>
          <p:cNvPr id="16" name="Picture 1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5AYAAEYLAAA0CgAAHBQ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12014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7" name="Picture 1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2q5oACgAAAB8AAABUAAAAuhQaBVBQUAEAAAAAAAAAAAAAAAAAAAAAAAAAAAAAAAAAAAAAAAAAAP///wJ/f38AAAAAAMvLywDAwP8AtquaAAAAAAAAAAAAAAAAAP///wAAAAAAIQAAABgAAAAUAAAAaAoAACgLAAC4DQAA/h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6AB9A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691640" y="181356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8" name="TextBox 2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sDQAAPhAAAN4PAADMFAAAECAAACYAAAAIAAAA//////////8="/>
              </a:ext>
            </a:extLst>
          </p:cNvSpPr>
          <p:nvPr/>
        </p:nvSpPr>
        <p:spPr>
          <a:xfrm>
            <a:off x="2263140" y="2640330"/>
            <a:ext cx="316230" cy="740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745"/>
              <a:t>…</a:t>
            </a:r>
            <a:endParaRPr lang="en-us" sz="3745"/>
          </a:p>
        </p:txBody>
      </p:sp>
      <p:pic>
        <p:nvPicPr>
          <p:cNvPr id="19" name="Picture 21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8ANsBDAAAABAAAAAAAAAAAAAAAAAAAAAAAAAAHgAAAGgAAAAAAAAAAAAAAAAAAAAAAAAAAAAAABAnAAAQJwAAAAAAAAAAAAAAAAAAAAAAAAAAAAAAAAAAAAAAAAAAAABQAAAAAAAAAMDA/wAAAAAAAAAAAAAAAAAAAAAAAAAAAGQAAACDrKMACgAAAB8AAABUAAAAuhQaBVBQUAEAAAAAAAAAAAAAAAAAAAAAAAAAAAAAAAAAAAAAAAAAAP///wJ/f38AAAAAAMvLywDAwP8Ag6yjAAAAAAAAAAAAAAAAAP///wAAAAAAIQAAABgAAAAUAAAAUAMAAEYLAACgBgAAHBQ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83ACA3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53848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20" name="Text Placeholder 2"/>
          <p:cNvSpPr>
            <a:extLst>
              <a:ext uri="smNativeData">
                <pr:smNativeData xmlns:pr="smNativeData" val="SMDATA_13_fZHMWhMAAAAlAAAAZAAAAE0AAAAArQAAAGwAAACtAAAAb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AAAAAH9/fwAAcsYDzMzMAMDA/wB/f38AAAAAAAAAAAAAAAAAAAAAAAAAAAAhAAAAGAAAABQAAAASJAAAWQ0AAB44AADeFQAAECAAACYAAAAIAAAA//////////8="/>
              </a:ext>
            </a:extLst>
          </p:cNvSpPr>
          <p:nvPr/>
        </p:nvSpPr>
        <p:spPr>
          <a:xfrm>
            <a:off x="5863590" y="2169795"/>
            <a:ext cx="3258820" cy="1384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855" tIns="68580" rIns="109855" bIns="68580" numCol="1" spcCol="215900" anchor="t"/>
          <a:lstStyle>
            <a:lvl1pPr marL="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000" kern="1" spc="0" baseline="0">
                <a:latin typeface="Segoe UI Light" pitchFamily="0" charset="0"/>
                <a:ea typeface="Segoe UI" pitchFamily="0" charset="0"/>
                <a:cs typeface="Segoe UI" pitchFamily="0" charset="0"/>
              </a:defRPr>
            </a:lvl1pPr>
            <a:lvl2pPr marL="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2pPr>
            <a:lvl3pPr marL="22860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3pPr>
            <a:lvl4pPr marL="45720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4pPr>
            <a:lvl5pPr marL="68580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5pPr>
            <a:lvl6pPr marL="2564765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6pPr>
            <a:lvl7pPr marL="3031490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7pPr>
            <a:lvl8pPr marL="3497580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8pPr>
            <a:lvl9pPr marL="3964305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9pPr>
          </a:lstStyle>
          <a:p>
            <a:pPr>
              <a:defRPr lang="en-us"/>
            </a:pPr>
            <a:r>
              <a:rPr lang="en-us" sz="3000"/>
              <a:t>User 2 and User 1 are the same on all relevant attributes.</a:t>
            </a:r>
            <a:endParaRPr lang="en-us" sz="2400"/>
          </a:p>
        </p:txBody>
      </p:sp>
      <p:sp>
        <p:nvSpPr>
          <p:cNvPr id="21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cBCA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D0FCB7F-31D0-5A3D-9EB7-C76885F96892}" type="slidenum">
              <a:t>113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 animBg="1" advAuto="0"/>
      <p:bldP spid="14" grpId="0" animBg="1"/>
      <p:bldP spid="15" grpId="0"/>
    </p:bldLst>
    <p:extLst>
      <p:ext uri="smNativeData">
        <pr:smNativeData xmlns:pr="smNativeData" val="fZHMWgUAAAAFAAAA/////wEAAAABAAAAAAAAAAAAAAAAAAAAAAAAAAcAAAD9////AQAAAAEAAAAAAAAAAAAAAAAAAAAAAAAACQAAAP////8BAAAAAQAAAAAAAAAAAAAAAAAAAAAAAAALAAAA/f///wEAAAABAAAAAAAAAAAAAAAAAAAAAAAAAA0AAAD/////AQAAAAEAAAAAAAAAAAAAAAAAAAAAAAAA"/>
      </p:ext>
    </p:extLst>
  </p:timing>
</p:sld>
</file>

<file path=ppt/slides/slide1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A7CgE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Instead condition on propensity to treatment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7DD657D-33EA-8893-A465-C5C62B2B5290}" type="slidenum">
              <a:t>114</a:t>
            </a:fld>
          </a:p>
        </p:txBody>
      </p:sp>
      <p:pic>
        <p:nvPicPr>
          <p:cNvPr id="4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hAAAAoLAACyEwAA4B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663190" y="17945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5" name="Right Arrow 7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BQAAgRYAAF8RAAD5GAAAEAAAACYAAAAIAAAA//////////8="/>
              </a:ext>
            </a:extLst>
          </p:cNvSpPr>
          <p:nvPr/>
        </p:nvSpPr>
        <p:spPr>
          <a:xfrm rot="8414232">
            <a:off x="814070" y="3658235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8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FAAAfg0AAGchAAAcFAAAEAAAACYAAAAIAAAA//////////8="/>
                  </a:ext>
                </a:extLst>
              </p:cNvSpPr>
              <p:nvPr/>
            </p:nvSpPr>
            <p:spPr>
              <a:xfrm>
                <a:off x="3315970" y="2193290"/>
                <a:ext cx="211391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6" name="Rounded Rectangle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OTE0isVdYhWqrycV6IcJiU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FAAAfg0AAGchAAAcFAAAEAAAACYAAAAIAAAA//////////8="/>
                  </a:ext>
                </a:extLst>
              </p:cNvSpPr>
              <p:nvPr/>
            </p:nvSpPr>
            <p:spPr>
              <a:xfrm>
                <a:off x="3315970" y="2193290"/>
                <a:ext cx="2113915" cy="1075690"/>
              </a:xfrm>
              <a:prstGeom prst="roundRect">
                <a:avLst/>
              </a:prstGeom>
              <a:blipFill>
                <a:blip r:embed="rId4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9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recommendations</a:t>
                </a:r>
              </a:p>
            </p:txBody>
          </p:sp>
        </mc:Choice>
        <mc:Fallback>
          <p:sp>
            <p:nvSpPr>
              <p:cNvPr id="7" name="Rounded Rectangle 9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NLQfU1su0T77YPLcwhLRAo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8" name="TextBox 1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FQAAngoAAIIgAACDDQAAECAAACYAAAAIAAAA//////////8="/>
              </a:ext>
            </a:extLst>
          </p:cNvSpPr>
          <p:nvPr/>
        </p:nvSpPr>
        <p:spPr>
          <a:xfrm>
            <a:off x="3430270" y="1725930"/>
            <a:ext cx="185420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9" name="TextBox 1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wIQAA0BkAAFYtAAC2HAAAECAAACYAAAAIAAAA//////////8="/>
              </a:ext>
            </a:extLst>
          </p:cNvSpPr>
          <p:nvPr/>
        </p:nvSpPr>
        <p:spPr>
          <a:xfrm rot="21550527">
            <a:off x="5516880" y="4196080"/>
            <a:ext cx="185293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0" name="TextBox 1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CAAAaRkAAFcTAABOHAAAECAAACYAAAAIAAAA//////////8="/>
              </a:ext>
            </a:extLst>
          </p:cNvSpPr>
          <p:nvPr/>
        </p:nvSpPr>
        <p:spPr>
          <a:xfrm rot="21578045">
            <a:off x="1316990" y="4130675"/>
            <a:ext cx="182689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New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3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11" name="Rounded Rectangle 13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DsN/QOd2/xLw2P0IUeY4ws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12" name="Picture 1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UgIAAPkZAACjBQAAz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77190" y="4222115"/>
            <a:ext cx="539115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3" name="Picture 1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x0AABUaAACzIAAA6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777105" y="423989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4" name="Right Arrow 16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LEgAADhcAAKgeAACGGQAAEAAAACYAAAAIAAAA//////////8="/>
              </a:ext>
            </a:extLst>
          </p:cNvSpPr>
          <p:nvPr/>
        </p:nvSpPr>
        <p:spPr>
          <a:xfrm rot="2533426">
            <a:off x="2973705" y="3747770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5" name="TextBox 17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k+///yiIAAPQGAACvJQAAECAAACYAAAAIAAAA//////////8="/>
              </a:ext>
            </a:extLst>
          </p:cNvSpPr>
          <p:nvPr/>
        </p:nvSpPr>
        <p:spPr>
          <a:xfrm>
            <a:off x="-708660" y="5655310"/>
            <a:ext cx="183896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 User 1</a:t>
            </a:r>
          </a:p>
        </p:txBody>
      </p:sp>
      <p:pic>
        <p:nvPicPr>
          <p:cNvPr id="16" name="Picture 1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5AYAAEYLAAA0CgAAHBQ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12014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7" name="Picture 1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2q5oACgAAAB8AAABUAAAAuhQaBVBQUAEAAAAAAAAAAAAAAAAAAAAAAAAAAAAAAAAAAAAAAAAAAP///wJ/f38AAAAAAMvLywDAwP8AtquaAAAAAAAAAAAAAAAAAP///wAAAAAAIQAAABgAAAAUAAAAaAoAACgLAAC4DQAA/h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6AB9A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691640" y="181356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8" name="TextBox 2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sDQAAPhAAAN4PAADMFAAAECAAACYAAAAIAAAA//////////8="/>
              </a:ext>
            </a:extLst>
          </p:cNvSpPr>
          <p:nvPr/>
        </p:nvSpPr>
        <p:spPr>
          <a:xfrm>
            <a:off x="2263140" y="2640330"/>
            <a:ext cx="316230" cy="740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745"/>
              <a:t>…</a:t>
            </a:r>
            <a:endParaRPr lang="en-us" sz="3745"/>
          </a:p>
        </p:txBody>
      </p:sp>
      <p:pic>
        <p:nvPicPr>
          <p:cNvPr id="19" name="Picture 21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DrKMACgAAAB8AAABUAAAAuhQaBVBQUAEAAAAAAAAAAAAAAAAAAAAAAAAAAAAAAAAAAAAAAAAAAP///wJ/f38AAAAAAMvLywDAwP8Ag6yjAAAAAAAAAAAAAAAAAP///wAAAAAAIQAAABgAAAAUAAAAUAMAAEYLAACgBgAAHBQ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83ACA3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53848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20" name="Text Placeholder 2"/>
          <p:cNvSpPr>
            <a:extLst>
              <a:ext uri="smNativeData">
                <pr:smNativeData xmlns:pr="smNativeData" val="SMDATA_13_fZHMWhMAAAAlAAAAZAAAAE0AAAAArQAAAGwAAACtAAAAb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AAAAAH9/fwAAcsYDzMzMAMDA/wB/f38AAAAAAAAAAAAAAAAAAAAAAAAAAAAhAAAAGAAAABQAAAASJAAAWQ0AABs4AABsGAAAECAAACYAAAAIAAAA//////////8="/>
              </a:ext>
            </a:extLst>
          </p:cNvSpPr>
          <p:nvPr/>
        </p:nvSpPr>
        <p:spPr>
          <a:xfrm>
            <a:off x="5863590" y="2169795"/>
            <a:ext cx="3256915" cy="1800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855" tIns="68580" rIns="109855" bIns="68580" numCol="1" spcCol="215900" anchor="t"/>
          <a:lstStyle>
            <a:lvl1pPr marL="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000" kern="1" spc="0" baseline="0">
                <a:latin typeface="Segoe UI Light" pitchFamily="0" charset="0"/>
                <a:ea typeface="Segoe UI" pitchFamily="0" charset="0"/>
                <a:cs typeface="Segoe UI" pitchFamily="0" charset="0"/>
              </a:defRPr>
            </a:lvl1pPr>
            <a:lvl2pPr marL="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2pPr>
            <a:lvl3pPr marL="22860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3pPr>
            <a:lvl4pPr marL="45720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4pPr>
            <a:lvl5pPr marL="68580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5pPr>
            <a:lvl6pPr marL="2564765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6pPr>
            <a:lvl7pPr marL="3031490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7pPr>
            <a:lvl8pPr marL="3497580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8pPr>
            <a:lvl9pPr marL="3964305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9pPr>
          </a:lstStyle>
          <a:p>
            <a:pPr>
              <a:defRPr lang="en-us"/>
            </a:pPr>
            <a:r>
              <a:rPr lang="en-us" sz="3000"/>
              <a:t>User 2 and User 1 are equally likely to be shown New Algorithm.</a:t>
            </a:r>
            <a:endParaRPr lang="en-us" sz="2400"/>
          </a:p>
        </p:txBody>
      </p:sp>
      <p:sp>
        <p:nvSpPr>
          <p:cNvPr id="21" name="TextBox 24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2Q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WHAAApiIAADwnAACMJQAAECAAACYAAAAIAAAA//////////8="/>
              </a:ext>
            </a:extLst>
          </p:cNvSpPr>
          <p:nvPr/>
        </p:nvSpPr>
        <p:spPr>
          <a:xfrm>
            <a:off x="4606290" y="5632450"/>
            <a:ext cx="177165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Similar User 2</a:t>
            </a:r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 advAuto="0"/>
      <p:bldP spid="14" grpId="0" animBg="1"/>
      <p:bldP spid="15" grpId="0"/>
    </p:bldLst>
    <p:extLst>
      <p:ext uri="smNativeData">
        <pr:smNativeData xmlns:pr="smNativeData" val="fZHMWgQAAAAFAAAA/f///wEAAAABAAAAAAAAAAAAAAAAAAAAAAAAAAcAAAD/////AQAAAAEAAAAAAAAAAAAAAAAAAAAAAAAACQAAAP3///8BAAAAAQAAAAAAAAAAAAAAAAAAAAAAAAALAAAA/////wEAAAABAAAAAAAAAAAAAAAAAAAAAAAAAA=="/>
      </p:ext>
    </p:extLst>
  </p:timing>
</p:sld>
</file>

<file path=ppt/slides/slide1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Continued example: Effect of Algorithm on CTR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EAQAA+goAAI4gAABVI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784350"/>
                <a:ext cx="5086350" cy="34715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sz="2400" b="1" dirty="0"/>
                  <a:t>Based on backdoor criterion, need to condition only on Activity.</a:t>
                </a:r>
              </a:p>
              <a:p>
                <a:endParaRPr lang="en-US" sz="1200" b="1" dirty="0"/>
              </a:p>
              <a:p>
                <a:r>
                  <a:rPr lang="en-US" sz="2400" b="1" dirty="0"/>
                  <a:t>Activity is multi-dimensional.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𝑨𝒄𝒕𝒊𝒗𝒊𝒕𝒚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𝒄𝒂𝒕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𝒄𝒂𝒕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𝒄𝒂𝒕𝒏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1200" b="1" dirty="0"/>
              </a:p>
              <a:p>
                <a:r>
                  <a:rPr lang="en-US" sz="2400" b="1" dirty="0"/>
                  <a:t>Estimate likelihood to be shown New Algorithm using observed Algorithm-user pairs.</a:t>
                </a:r>
              </a:p>
              <a:p>
                <a:endParaRPr lang="en-US" sz="2400" b="1" dirty="0"/>
              </a:p>
            </p:txBody>
          </p:sp>
        </mc:Choice>
        <mc:Fallback>
          <p:sp>
            <p:nvSpPr>
              <p:cNvPr id="3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FtpPj5p4SKsclMwJm/BrgU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+goAAI4gAABVI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784350"/>
                <a:ext cx="5086350" cy="3471545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4" name="Content Placeholder 3" descr="tt_complex.pn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QiEAALkLAACzNgAA8x0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406390" y="1905635"/>
            <a:ext cx="3485515" cy="296291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3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DJ////AAAAAAAAAACT/f//ECcAABAnAAAAAAAAAAAAAAAAAAAAAAAAAAAAAAAAAAAAAAAAAAAAABQAAAAAAAAAwMD/AAAAAABkAAAAMgAAAAAAAABkAAAAAAAAAH9/fwAKAAAAHwAAAFQAAAAAAAAFAAAAAQAAAAAAAAAAAAAAAAAAAAAAAAAAAAAAAAAAAAAAAAAAAAAAAH9/fwAAcsYDzMzMAMDA/wB/f38AAAAAAAAAAAAAAAAAAAAAAAAAAAAhAAAAGAAAABQAAACeAQAAmR0AAB44AADUJAAAEAAAACYAAAAIAAAA//////////8="/>
                  </a:ext>
                </a:extLst>
              </p:cNvSpPr>
              <p:nvPr/>
            </p:nvSpPr>
            <p:spPr>
              <a:xfrm>
                <a:off x="262890" y="4811395"/>
                <a:ext cx="8859520" cy="11753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37148" tIns="109719" rIns="137148" bIns="10971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𝑷𝒓𝒐𝒑𝒆𝒏𝒔𝒊𝒕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𝑁𝑒𝑤𝐴𝑙𝑔𝑜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𝑈𝑠𝑒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𝑳𝒐𝒈𝒊𝒔𝒕𝒊𝒄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𝑐𝑎𝑡𝑛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endParaRPr lang="en-US" sz="12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Compare CTR between users with the same propensity score.</a:t>
                </a:r>
              </a:p>
            </p:txBody>
          </p:sp>
        </mc:Choice>
        <mc:Fallback>
          <p:sp>
            <p:nvSpPr>
              <p:cNvPr id="5" name="TextBox 3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G31YwRiG9foLFmEcuOtfWI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DJ////AAAAAAAAAACT/f//ECcAABAnAAAAAAAAAAAAAAAAAAAAAAAAAAAAAAAAAAAAAAAAAAAAABQAAAAAAAAAwMD/AAAAAABkAAAAMgAAAAAAAABkAAAAAAAAAH9/fwAKAAAAHwAAAFQAAAC6FBoFUFBQAQAAAAAAAAAAAAAAAAAAAAAAAAAAAAAAAAAAAAAAAAAAAAAAAH9/fwAAcsYDzMzMAMDA/wB/f38AAAAAAAAAAAAAAAAAAAAAAAAAAAAhAAAAGAAAABQAAACeAQAAmR0AAB44AADUJAAAEAAAACYAAAAIAAAA//////////8="/>
                  </a:ext>
                </a:extLst>
              </p:cNvSpPr>
              <p:nvPr/>
            </p:nvSpPr>
            <p:spPr>
              <a:xfrm>
                <a:off x="262890" y="4811395"/>
                <a:ext cx="8859520" cy="1175385"/>
              </a:xfrm>
              <a:prstGeom prst="rect">
                <a:avLst/>
              </a:prstGeom>
              <a:blipFill>
                <a:blip r:embed="rId5"/>
                <a:srcRect/>
                <a:stretch>
                  <a:fillRect l="-550" t="0" r="0" b="-6210"/>
                </a:stretch>
              </a:blipFill>
              <a:ln>
                <a:noFill/>
              </a:ln>
              <a:effectLst/>
            </p:spPr>
          </p:sp>
        </mc:Fallback>
      </mc:AlternateContent>
      <p:sp>
        <p:nvSpPr>
          <p:cNvPr id="6" name="Oval 5"/>
          <p:cNvSpPr>
            <a:extLst>
              <a:ext uri="smNativeData">
                <pr:smNativeData xmlns:pr="smNativeData" val="SMDATA_13_fZHMWhMAAAAlAAAAZgAAAA0AAAAAAAAAADcAAAAAAAAANwAAAAAAAAABAAAAAAAAAAEAAABQAAAAAAAAAAAA8D8AAAAAAADwPwAAAAAAAOA/AAAAAAAA4D8AAAAAAADgPwAAAAAAAOA/AAAAAAAA4D8AAAAAAADgPwAAAAAAAOA/AAAAAAAA4D8CAAAAjAAAAAEAAAAAAAAAuhQaDFBQUAgp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QIgAADhMAAAsqAACRFgAAEAAAACYAAAAIAAAA//////////8="/>
              </a:ext>
            </a:extLst>
          </p:cNvSpPr>
          <p:nvPr/>
        </p:nvSpPr>
        <p:spPr>
          <a:xfrm>
            <a:off x="5577840" y="3097530"/>
            <a:ext cx="1256665" cy="570865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A53A44B-0597-0652-D9EB-F307EAA52FA6}" type="slidenum">
              <a:t>115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rPr lang="en-us" sz="2400"/>
              <a:t>With observational data:</a:t>
            </a:r>
            <a:endParaRPr lang="en-us" sz="2400"/>
          </a:p>
          <a:p>
            <a:pPr marL="428625" indent="-428625">
              <a:buFont typeface="Segoe UI Light" pitchFamily="0" charset="0"/>
              <a:buAutoNum type="arabicPeriod"/>
              <a:defRPr lang="en-us"/>
            </a:pPr>
            <a:r>
              <a:rPr lang="en-us" sz="2400"/>
              <a:t>Assume a graphical model that explains how the data was generated.</a:t>
            </a:r>
            <a:endParaRPr lang="en-us" sz="2400"/>
          </a:p>
          <a:p>
            <a:pPr marL="428625" indent="-428625">
              <a:buFont typeface="Segoe UI Light" pitchFamily="0" charset="0"/>
              <a:buAutoNum type="arabicPeriod"/>
              <a:defRPr lang="en-us"/>
            </a:pPr>
            <a:r>
              <a:rPr lang="en-us" sz="2400"/>
              <a:t>Choose variables to condition on using backdoor criterion.</a:t>
            </a:r>
            <a:endParaRPr lang="en-us" sz="2400"/>
          </a:p>
          <a:p>
            <a:pPr marL="428625" indent="-428625">
              <a:buFont typeface="Segoe UI Light" pitchFamily="0" charset="0"/>
              <a:buAutoNum type="arabicPeriod"/>
              <a:defRPr lang="en-us"/>
            </a:pPr>
            <a:r>
              <a:rPr lang="en-us" sz="2400"/>
              <a:t>Compute propensity score for each user based on conditioned variables. </a:t>
            </a:r>
            <a:endParaRPr lang="en-us" sz="2400"/>
          </a:p>
          <a:p>
            <a:pPr marL="428625" indent="-428625">
              <a:buFont typeface="Segoe UI Light" pitchFamily="0" charset="0"/>
              <a:buAutoNum type="arabicPeriod"/>
              <a:defRPr lang="en-us"/>
            </a:pPr>
            <a:r>
              <a:rPr lang="en-us" sz="2400"/>
              <a:t>Match pairs of individuals with similar scores, where one of them saw Old Algorithm and the other saw New Algorithm.</a:t>
            </a:r>
            <a:endParaRPr lang="en-us" sz="2400"/>
          </a:p>
          <a:p>
            <a:pPr marL="428625" indent="-428625">
              <a:buFont typeface="Segoe UI Light" pitchFamily="0" charset="0"/>
              <a:buAutoNum type="arabicPeriod"/>
              <a:defRPr lang="en-us"/>
            </a:pPr>
            <a:r>
              <a:rPr lang="en-us" sz="2400"/>
              <a:t>Compare the outcome variable within each such matched pair and aggregate.</a:t>
            </a:r>
            <a:endParaRPr lang="en-us" sz="2400"/>
          </a:p>
          <a:p>
            <a:pPr marL="385445" indent="-385445">
              <a:buFont typeface="Segoe UI Light" pitchFamily="0" charset="0"/>
              <a:buAutoNum type="arabicPeriod"/>
              <a:defRPr lang="en-us"/>
            </a:pPr>
            <a:endParaRPr lang="en-us" sz="2400" b="1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AlpL4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Algorithm: Propensity score matching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61F9757-199B-4A61-D5A7-EF34D9E923BA}" type="slidenum">
              <a:t>116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oIAAARCcAAKgzAADJKgAAECAAACYAAAAIAAAA//////////8="/>
              </a:ext>
            </a:extLst>
          </p:cNvSpPr>
          <p:nvPr/>
        </p:nvSpPr>
        <p:spPr>
          <a:xfrm>
            <a:off x="5349240" y="6383020"/>
            <a:ext cx="3048000" cy="572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Morgan-Winship (2014)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zL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6094095"/>
          </a:xfrm>
        </p:spPr>
        <p:txBody>
          <a:bodyPr/>
          <a:lstStyle/>
          <a:p>
            <a:pPr>
              <a:defRPr lang="en-us"/>
            </a:pPr>
            <a:r>
              <a:t>Friends on a social network may Like similar items</a:t>
            </a:r>
          </a:p>
          <a:p>
            <a:pPr>
              <a:defRPr lang="en-us"/>
            </a:pPr>
            <a:r>
              <a:t>	E.g. on Last.fm, friends of a user may like similar music to the user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This may be due to influence, or</a:t>
            </a:r>
          </a:p>
          <a:p>
            <a:pPr>
              <a:defRPr lang="en-us"/>
            </a:pPr>
            <a:r>
              <a:t>simply due to homophily</a:t>
            </a:r>
          </a:p>
          <a:p>
            <a:pPr>
              <a:defRPr lang="en-us"/>
            </a:pPr>
            <a:endParaRPr lang="en-us" b="1"/>
          </a:p>
          <a:p>
            <a:pPr>
              <a:defRPr lang="en-us"/>
            </a:pPr>
            <a:r>
              <a:rPr lang="en-us" b="1"/>
              <a:t>Causal question: </a:t>
            </a:r>
            <a:r>
              <a:t>Given only </a:t>
            </a:r>
          </a:p>
          <a:p>
            <a:pPr>
              <a:defRPr lang="en-us"/>
            </a:pPr>
            <a:r>
              <a:t>log data, how can we determine </a:t>
            </a:r>
          </a:p>
          <a:p>
            <a:pPr>
              <a:defRPr lang="en-us"/>
            </a:pPr>
            <a:r>
              <a:t>social influence due to the newsfeed,</a:t>
            </a:r>
          </a:p>
          <a:p>
            <a:pPr>
              <a:defRPr lang="en-us"/>
            </a:pPr>
            <a:r>
              <a:t>compared to homophily effects?</a:t>
            </a:r>
          </a:p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Example: Causal effect of a social news feed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9002006-48A4-55D6-EAB8-BE836EF61CEB}" type="slidenum">
              <a:t>117</a:t>
            </a:fld>
          </a:p>
        </p:txBody>
      </p:sp>
      <p:pic>
        <p:nvPicPr>
          <p:cNvPr id="5" name="Content Placeholder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aiYAAFsQAAAbOAAAKi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244590" y="2658745"/>
            <a:ext cx="2875915" cy="35452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BkE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1939290"/>
          </a:xfrm>
        </p:spPr>
        <p:txBody>
          <a:bodyPr/>
          <a:lstStyle/>
          <a:p>
            <a:pPr>
              <a:defRPr lang="en-us"/>
            </a:pPr>
            <a:r>
              <a:rPr lang="en-us" b="1"/>
              <a:t>Solution: </a:t>
            </a:r>
            <a:r>
              <a:t>Use matching based on past items liked by each user, to create control group of non-friends that are as similar to a user as her friends.  </a:t>
            </a:r>
          </a:p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QF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Example: Causal effect of a social newsfeed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1FA7ED7-99DC-AF88-9242-6FDD300C643A}" type="slidenum">
              <a:t>118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scK0w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qIwAA4yMAAL0tAABZJgAAECAAACYAAAAIAAAA//////////8="/>
              </a:ext>
            </a:extLst>
          </p:cNvSpPr>
          <p:nvPr/>
        </p:nvSpPr>
        <p:spPr>
          <a:xfrm>
            <a:off x="5756910" y="5833745"/>
            <a:ext cx="167830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2000" b="1"/>
              <a:t>Non-Friends</a:t>
            </a:r>
            <a:endParaRPr lang="en-us" sz="2000" b="1"/>
          </a:p>
        </p:txBody>
      </p:sp>
      <p:sp>
        <p:nvSpPr>
          <p:cNvPr id="6" name="TextBox 5"/>
          <p:cNvSpPr>
            <a:extLst>
              <a:ext uri="smNativeData">
                <pr:smNativeData xmlns:pr="smNativeData" val="SMDATA_13_fZHMWhMAAAAlAAAAZAAAAE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SU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9CgAA4yMAAMIWAABZJgAAECAAACYAAAAIAAAA//////////8="/>
              </a:ext>
            </a:extLst>
          </p:cNvSpPr>
          <p:nvPr/>
        </p:nvSpPr>
        <p:spPr>
          <a:xfrm>
            <a:off x="1745615" y="5833745"/>
            <a:ext cx="195389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2000" b="1"/>
              <a:t>Ego Network</a:t>
            </a:r>
            <a:endParaRPr lang="en-us" sz="2000" b="1"/>
          </a:p>
        </p:txBody>
      </p:sp>
      <p:sp>
        <p:nvSpPr>
          <p:cNvPr id="7" name="Straight Connector 6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BAAAAFBQUAAt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B1KYMAAAAEAAAAAAAAAAAAAAAAAAAAAAAAAAeAAAAaAAAAAAAAAAAAAAAAAAAAAAAAAAAAAAAECcAABAnAAAAAAAAAAAAAAAAAAAAAAAAAAAAAAAAAAAAAAAAAAAAABQAAAAAAAAAwMD/AAAAAABkAAAAMgAAAAAAAABkAAAAAAAAAH9/fwAKAAAAHwAAAFQAAAD///8AUFBQAQAAAAAAAAAAAAAAAAAAAAAAAAAAAAAAAAAAAAAAAAAAUFBQAH9/fwAAcsYDzMzMAMDA/wB/f38AAAAAAAAAAAAAAAAAAAAAAAAAAAAhAAAAGAAAABQAAAA5HAAAtBMAAGscAACdJQAAEAAAACYAAAAIAAAA//////////8="/>
              </a:ext>
            </a:extLst>
          </p:cNvSpPr>
          <p:nvPr/>
        </p:nvSpPr>
        <p:spPr>
          <a:xfrm>
            <a:off x="4587875" y="3202940"/>
            <a:ext cx="31750" cy="2911475"/>
          </a:xfrm>
          <a:prstGeom prst="line">
            <a:avLst/>
          </a:prstGeom>
          <a:noFill/>
          <a:ln w="28575" cap="flat" cmpd="sng" algn="ctr">
            <a:solidFill>
              <a:srgbClr val="505050"/>
            </a:solidFill>
            <a:prstDash val="lgDash"/>
            <a:headEnd type="none"/>
            <a:tailEnd type="none"/>
          </a:ln>
          <a:effectLst/>
        </p:spPr>
      </p:sp>
      <p:grpSp>
        <p:nvGrpSpPr>
          <p:cNvPr id="8" name="Group 7"/>
          <p:cNvGrpSpPr>
            <a:extLst>
              <a:ext uri="smNativeData">
                <pr:smNativeData xmlns:pr="smNativeData" val="SMDATA_7_fZHMWhMAAAAlAAAAAQAAAA8BAAAAkAAAAEgAAACQAAAASAAAAAAAAAAAAAAAAAAAABcAAAAUAAAAAAAAAAAAAAD/fwAA/38AAAAAAAAJAAAABAAAAChoBwAMAAAAEAAAAAAAAAAAAAAAAAAAAAAAAAAfAAAAVAAAAAAAAAAAAAAAAAAAAAAAAAAAAAAAAAAAAAAAAAAAAAAAAAAAAAAAAAAAAAAAAAAAAAAAAAAAAAAAAAAAAAAAAAAAAAAAAAAAAAAAAAAAAAAAAAAAACEAAAAYAAAAFAAAAIcGAABSFAAAAxsAAOAiAAAQAAAAJgAAAAgAAAD/////AAAAAA=="/>
              </a:ext>
            </a:extLst>
          </p:cNvGrpSpPr>
          <p:nvPr/>
        </p:nvGrpSpPr>
        <p:grpSpPr>
          <a:xfrm>
            <a:off x="1061085" y="3303270"/>
            <a:ext cx="3329940" cy="2366010"/>
            <a:chOff x="1061085" y="3303270"/>
            <a:chExt cx="3329940" cy="2366010"/>
          </a:xfrm>
        </p:grpSpPr>
        <p:sp>
          <p:nvSpPr>
            <p:cNvPr id="19" name="Straight Connector 8"/>
            <p:cNvSpPr>
              <a:extLst>
                <a:ext uri="smNativeData">
                  <pr:smNativeData xmlns:pr="smNativeData" val="SMDATA_13_fZHMWhMAAAAlAAAACgAAAA0AAAAAkAAAAEgAAACQAAAASAAAAAAAAAAAAAAAAg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LoUGgw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hA/h4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DUDwAAoBcAAM8SAADRGQAAAAAAACYAAAAIAAAA//////////8="/>
                </a:ext>
              </a:extLst>
            </p:cNvSpPr>
            <p:nvPr/>
          </p:nvSpPr>
          <p:spPr>
            <a:xfrm flipV="1">
              <a:off x="2573020" y="3840480"/>
              <a:ext cx="484505" cy="356235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8" name="Oval 9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Cb/B4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jEgAAUhQAALcWAAAxGAAAAAAAACYAAAAIAAAA//////////8="/>
                </a:ext>
              </a:extLst>
            </p:cNvSpPr>
            <p:nvPr/>
          </p:nvSpPr>
          <p:spPr>
            <a:xfrm>
              <a:off x="2948305" y="3303270"/>
              <a:ext cx="744220" cy="6292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f5</a:t>
              </a:r>
              <a:endParaRPr lang="en-us" sz="2400"/>
            </a:p>
          </p:txBody>
        </p:sp>
        <p:sp>
          <p:nvSpPr>
            <p:cNvPr id="17" name="Oval 10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RCNZAFBQUAgAAAAAAAAAAAAAAAAAAAAAAAAAAAAAAAAAAAAAZAAAAAEAAABAAAAAAAAAAAAAAAAAAAAAAAAAAAAAAAAAAAAAAAAAAAAAAAAAAAAAAAAAAAAAAAAAAAAAAAAAAAAAAAAAAAAAAAAAAAAAAAAAAAAAAAAAAAAAAAAAAAAAFAAAADwAAAABAAAAAAAAAABVk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j3+h4MAAAAEAAAAAAAAAAAAAAAAAAAAAAAAAAeAAAAaAAAAAAAAAAAAAAAAAAAAAAAAAAAAAAAECcAABAnAAAAAAAAAAAAAAAAAAAAAAAAAAAAAAAAAAAAAAAAAAAAABQAAAAAAAAAwMD/AAAAAABkAAAAMgAAAAAAAABkAAAAAAAAAH9/fwAKAAAAHwAAAFQAAABEI1kAUFBQAQAAAAAAAAAAAAAAAAAAAAAAAAAAAAAAAAAAAAAAAAAAAFWTAH9/fwAAcsYDzMzMAMDA/wB/f38AAAAAAAAAAAAAAAAAAAAAAAAAAAAhAAAAGAAAABQAAAAQDQAAnRkAAKQRAAB7HQAAAAAAACYAAAAIAAAA//////////8="/>
                </a:ext>
              </a:extLst>
            </p:cNvSpPr>
            <p:nvPr/>
          </p:nvSpPr>
          <p:spPr>
            <a:xfrm>
              <a:off x="2123440" y="4163695"/>
              <a:ext cx="744220" cy="628650"/>
            </a:xfrm>
            <a:prstGeom prst="ellipse">
              <a:avLst/>
            </a:prstGeom>
            <a:solidFill>
              <a:srgbClr val="442359"/>
            </a:solidFill>
            <a:ln w="10795" cap="flat" cmpd="sng" algn="ctr">
              <a:solidFill>
                <a:srgbClr val="00559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u</a:t>
              </a:r>
              <a:endParaRPr lang="en-us" sz="2400"/>
            </a:p>
          </p:txBody>
        </p:sp>
        <p:sp>
          <p:nvSpPr>
            <p:cNvPr id="16" name="Oval 11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CHBgAASRUAABsLAAAoGQAAAAAAACYAAAAIAAAA//////////8="/>
                </a:ext>
              </a:extLst>
            </p:cNvSpPr>
            <p:nvPr/>
          </p:nvSpPr>
          <p:spPr>
            <a:xfrm>
              <a:off x="1061085" y="3460115"/>
              <a:ext cx="744220" cy="6292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f1</a:t>
              </a:r>
              <a:endParaRPr lang="en-us" sz="2400"/>
            </a:p>
          </p:txBody>
        </p:sp>
        <p:sp>
          <p:nvSpPr>
            <p:cNvPr id="15" name="Oval 12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vFgAA7RkAAAMbAADMHQAAAAAAACYAAAAIAAAA//////////8="/>
                </a:ext>
              </a:extLst>
            </p:cNvSpPr>
            <p:nvPr/>
          </p:nvSpPr>
          <p:spPr>
            <a:xfrm>
              <a:off x="3646805" y="4214495"/>
              <a:ext cx="744220" cy="6292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f4</a:t>
              </a:r>
              <a:endParaRPr lang="en-us" sz="2400"/>
            </a:p>
          </p:txBody>
        </p:sp>
        <p:sp>
          <p:nvSpPr>
            <p:cNvPr id="14" name="Oval 13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0tDgI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tEgAAAR8AAMEWAADgIgAAAAAAACYAAAAIAAAA//////////8="/>
                </a:ext>
              </a:extLst>
            </p:cNvSpPr>
            <p:nvPr/>
          </p:nvSpPr>
          <p:spPr>
            <a:xfrm>
              <a:off x="2954655" y="5039995"/>
              <a:ext cx="744220" cy="6292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f3</a:t>
              </a:r>
              <a:endParaRPr lang="en-us" sz="2400"/>
            </a:p>
          </p:txBody>
        </p:sp>
        <p:sp>
          <p:nvSpPr>
            <p:cNvPr id="13" name="Oval 14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CBCAAAfR4AABUNAABcIgAAAAAAACYAAAAIAAAA//////////8="/>
                </a:ext>
              </a:extLst>
            </p:cNvSpPr>
            <p:nvPr/>
          </p:nvSpPr>
          <p:spPr>
            <a:xfrm>
              <a:off x="1382395" y="4956175"/>
              <a:ext cx="744220" cy="6292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f2</a:t>
              </a:r>
              <a:endParaRPr lang="en-us" sz="2400"/>
            </a:p>
          </p:txBody>
        </p:sp>
        <p:sp>
          <p:nvSpPr>
            <p:cNvPr id="12" name="Straight Connector 15"/>
            <p:cNvSpPr>
              <a:extLst>
                <a:ext uri="smNativeData">
  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LoUGgw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CkEQAAjBsAAG8WAADcGwAAAAAAACYAAAAIAAAA//////////8="/>
                </a:ext>
              </a:extLst>
            </p:cNvSpPr>
            <p:nvPr/>
          </p:nvSpPr>
          <p:spPr>
            <a:xfrm>
              <a:off x="2867660" y="4478020"/>
              <a:ext cx="779145" cy="508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1" name="Straight Connector 16"/>
            <p:cNvSpPr>
              <a:extLst>
                <a:ext uri="smNativeData">
                  <pr:smNativeData xmlns:pr="smNativeData" val="SMDATA_13_fZHMWhMAAAAlAAAACgAAAA0AAAAAkAAAAEgAAACQAAAASAAAAAAAAAAAAAAAAg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LoUGgw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BqDAAA6hwAALwNAAAOHwAAAAAAACYAAAAIAAAA//////////8="/>
                </a:ext>
              </a:extLst>
            </p:cNvSpPr>
            <p:nvPr/>
          </p:nvSpPr>
          <p:spPr>
            <a:xfrm flipV="1">
              <a:off x="2018030" y="4700270"/>
              <a:ext cx="214630" cy="34798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0" name="Straight Connector 17"/>
            <p:cNvSpPr>
              <a:extLst>
                <a:ext uri="smNativeData">
  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LoUGgw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oABw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BwCgAAlxgAALwNAAAuGgAAAAAAACYAAAAIAAAA//////////8="/>
                </a:ext>
              </a:extLst>
            </p:cNvSpPr>
            <p:nvPr/>
          </p:nvSpPr>
          <p:spPr>
            <a:xfrm>
              <a:off x="1696720" y="3997325"/>
              <a:ext cx="535940" cy="258445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9" name="Straight Connector 18"/>
            <p:cNvSpPr>
              <a:extLst>
                <a:ext uri="smNativeData">
  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LoUGgw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Fd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D5EAAA6hwAANkSAACSHwAAAAAAACYAAAAIAAAA//////////8="/>
                </a:ext>
              </a:extLst>
            </p:cNvSpPr>
            <p:nvPr/>
          </p:nvSpPr>
          <p:spPr>
            <a:xfrm>
              <a:off x="2759075" y="4700270"/>
              <a:ext cx="304800" cy="4318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sp>
      </p:grpSp>
      <p:grpSp>
        <p:nvGrpSpPr>
          <p:cNvPr id="20" name="Group 19"/>
          <p:cNvGrpSpPr>
            <a:extLst>
              <a:ext uri="smNativeData">
                <pr:smNativeData xmlns:pr="smNativeData" val="SMDATA_7_fZHMWh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IgeAABUFAAABTMAAOIiAAAQAAAAJgAAAAgAAAD/////AAAAAA=="/>
              </a:ext>
            </a:extLst>
          </p:cNvGrpSpPr>
          <p:nvPr/>
        </p:nvGrpSpPr>
        <p:grpSpPr>
          <a:xfrm>
            <a:off x="4963160" y="3304540"/>
            <a:ext cx="3330575" cy="2366010"/>
            <a:chOff x="4963160" y="3304540"/>
            <a:chExt cx="3330575" cy="2366010"/>
          </a:xfrm>
        </p:grpSpPr>
        <p:sp>
          <p:nvSpPr>
            <p:cNvPr id="31" name="Straight Connector 20"/>
            <p:cNvSpPr>
              <a:extLst>
                <a:ext uri="smNativeData">
                  <pr:smNativeData xmlns:pr="smNativeData" val="SMDATA_13_fZHMWhMAAAAlAAAACgAAAA0AAAAAkAAAAEgAAACQAAAASAAAAAAAAAAAAAAAAg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AA5ZAA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NQAMAAAAEAAAAAAAAAAAAAAAAAAAAAAAAAAeAAAAaAAAAAAAAAAAAAAAAAAAAAAAAAAAAAAAECcAABAnAAAAAAAAAAAAAAAAAAAAAAAAAAAAAAAAAAAAAAAAAAAAABQAAAAAAAAAwMD/AAAAAABkAAAAMgAAAAAAAABkAAAAAAAAAH9/fwAKAAAAHwAAAFQAAAD///8AUFBQAQAAAAAAAAAAAAAAAAAAAAAAAAAAAAAAAAAAAAAAAAAAADlkAH9/fwAAcsYDzMzMAMDA/wB/f38AAAAAAAAAAAAAAAAAAAAAAAAAAAAhAAAAGAAAABQAAADVJwAAohcAANAqAADTGQAAAAAAACYAAAAIAAAA//////////8="/>
                </a:ext>
              </a:extLst>
            </p:cNvSpPr>
            <p:nvPr/>
          </p:nvSpPr>
          <p:spPr>
            <a:xfrm flipV="1">
              <a:off x="6475095" y="3841750"/>
              <a:ext cx="484505" cy="356235"/>
            </a:xfrm>
            <a:prstGeom prst="line">
              <a:avLst/>
            </a:prstGeom>
            <a:noFill/>
            <a:ln w="9525" cap="flat" cmpd="sng" algn="ctr">
              <a:solidFill>
                <a:srgbClr val="003964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30" name="Oval 21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0tLSC1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S0tIEUFBQAQAAAAAAAAAAAAAAAAAAAAAAAAAAAAAAAAAAAAAAAAAAig8TAH9/fwAAcsYDzMzMAMDA/wB/f38AAAAAAAAAAAAAAAAAAAAAAAAAAAAhAAAAGAAAABQAAAAlKgAAVBQAALkuAAAzGAAAAAAAACYAAAAIAAAA//////////8="/>
                </a:ext>
              </a:extLst>
            </p:cNvSpPr>
            <p:nvPr/>
          </p:nvSpPr>
          <p:spPr>
            <a:xfrm>
              <a:off x="6851015" y="3304540"/>
              <a:ext cx="744220" cy="629285"/>
            </a:xfrm>
            <a:prstGeom prst="ellipse">
              <a:avLst/>
            </a:prstGeom>
            <a:solidFill>
              <a:schemeClr val="tx2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n5</a:t>
              </a:r>
              <a:endParaRPr lang="en-us" sz="2400"/>
            </a:p>
          </p:txBody>
        </p:sp>
        <p:sp>
          <p:nvSpPr>
            <p:cNvPr id="29" name="Oval 22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RCNZAFBQUAgAAAAAAAAAAAAAAAAAAAAAAAAAAAAAAAAAAAAAZAAAAAEAAABAAAAAAAAAAAAAAAAAAAAAAAAAAAAAAAAAAAAAAAAAAAAAAAAAAAAAAAAAAAAAAAAAAAAAAAAAAAAAAAAAAAAAAAAAAAAAAAAAAAAAAAAAAAAAAAAAAAAAFAAAADwAAAABAAAAAAAAAABVk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I1kAUFBQAQAAAAAAAAAAAAAAAAAAAAAAAAAAAAAAAAAAAAAAAAAAAFWTAH9/fwAAcsYDzMzMAMDA/wB/f38AAAAAAAAAAAAAAAAAAAAAAAAAAAAhAAAAGAAAABQAAAARJQAAYxkAAKYpAABCHQAAAAAAACYAAAAIAAAA//////////8="/>
                </a:ext>
              </a:extLst>
            </p:cNvSpPr>
            <p:nvPr/>
          </p:nvSpPr>
          <p:spPr>
            <a:xfrm>
              <a:off x="6025515" y="4126865"/>
              <a:ext cx="744855" cy="629285"/>
            </a:xfrm>
            <a:prstGeom prst="ellipse">
              <a:avLst/>
            </a:prstGeom>
            <a:solidFill>
              <a:srgbClr val="442359"/>
            </a:solidFill>
            <a:ln w="10795" cap="flat" cmpd="sng" algn="ctr">
              <a:solidFill>
                <a:srgbClr val="00559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u</a:t>
              </a:r>
              <a:endParaRPr lang="en-us" sz="2400"/>
            </a:p>
          </p:txBody>
        </p:sp>
        <p:sp>
          <p:nvSpPr>
            <p:cNvPr id="28" name="Oval 23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0tLSC1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S0tIEUFBQAQAAAAAAAAAAAAAAAAAAAAAAAAAAAAAAAAAAAAAAAAAAig8TAH9/fwAAcsYDzMzMAMDA/wB/f38AAAAAAAAAAAAAAAAAAAAAAAAAAAAhAAAAGAAAABQAAACIHgAASxUAAB0jAAAqGQAAAAAAACYAAAAIAAAA//////////8="/>
                </a:ext>
              </a:extLst>
            </p:cNvSpPr>
            <p:nvPr/>
          </p:nvSpPr>
          <p:spPr>
            <a:xfrm>
              <a:off x="4963160" y="3461385"/>
              <a:ext cx="744855" cy="629285"/>
            </a:xfrm>
            <a:prstGeom prst="ellipse">
              <a:avLst/>
            </a:prstGeom>
            <a:solidFill>
              <a:schemeClr val="tx2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n1</a:t>
              </a:r>
              <a:endParaRPr lang="en-us" sz="2400"/>
            </a:p>
          </p:txBody>
        </p:sp>
        <p:sp>
          <p:nvSpPr>
            <p:cNvPr id="27" name="Oval 24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0tLSC1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S0tIEUFBQAQAAAAAAAAAAAAAAAAAAAAAAAAAAAAAAAAAAAAAAAAAAig8TAH9/fwAAcsYDzMzMAMDA/wB/f38AAAAAAAAAAAAAAAAAAAAAAAAAAAAhAAAAGAAAABQAAABwLgAA7xkAAAUzAADOHQAAAAAAACYAAAAIAAAA//////////8="/>
                </a:ext>
              </a:extLst>
            </p:cNvSpPr>
            <p:nvPr/>
          </p:nvSpPr>
          <p:spPr>
            <a:xfrm>
              <a:off x="7548880" y="4215765"/>
              <a:ext cx="744855" cy="629285"/>
            </a:xfrm>
            <a:prstGeom prst="ellipse">
              <a:avLst/>
            </a:prstGeom>
            <a:solidFill>
              <a:schemeClr val="tx2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n4</a:t>
              </a:r>
              <a:endParaRPr lang="en-us" sz="2400"/>
            </a:p>
          </p:txBody>
        </p:sp>
        <p:sp>
          <p:nvSpPr>
            <p:cNvPr id="26" name="Oval 25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0tLSC1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oACAAMAAAAEAAAAAAAAAAAAAAAAAAAAAAAAAAeAAAAaAAAAAAAAAAAAAAAAAAAAAAAAAAAAAAAECcAABAnAAAAAAAAAAAAAAAAAAAAAAAAAAAAAAAAAAAAAAAAAAAAABQAAAAAAAAAwMD/AAAAAABkAAAAMgAAAAAAAABkAAAAAAAAAH9/fwAKAAAAHwAAAFQAAADS0tIEUFBQAQAAAAAAAAAAAAAAAAAAAAAAAAAAAAAAAAAAAAAAAAAAig8TAH9/fwAAcsYDzMzMAMDA/wB/f38AAAAAAAAAAAAAAAAAAAAAAAAAAAAhAAAAGAAAABQAAAAvKgAAAx8AAMMuAADiIgAAAAAAACYAAAAIAAAA//////////8="/>
                </a:ext>
              </a:extLst>
            </p:cNvSpPr>
            <p:nvPr/>
          </p:nvSpPr>
          <p:spPr>
            <a:xfrm>
              <a:off x="6857365" y="5041265"/>
              <a:ext cx="744220" cy="629285"/>
            </a:xfrm>
            <a:prstGeom prst="ellipse">
              <a:avLst/>
            </a:prstGeom>
            <a:solidFill>
              <a:schemeClr val="tx2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n3</a:t>
              </a:r>
              <a:endParaRPr lang="en-us" sz="2400"/>
            </a:p>
          </p:txBody>
        </p:sp>
        <p:sp>
          <p:nvSpPr>
            <p:cNvPr id="25" name="Oval 26"/>
            <p:cNvSpPr>
              <a:extLst>
                <a:ext uri="smNativeData">
                  <pr:smNativeData xmlns:pr="smNativeData" val="SMDATA_13_fZHMWhMAAAAlAAAAZgAAAA0AAAAAkAAAAEgAAACQAAAASAAAAAAAAAABAAAAAAAAAAEAAABQAAAAAAAAAAAA8D8AAAAAAADwPwAAAAAAAOA/AAAAAAAA4D8AAAAAAADgPwAAAAAAAOA/AAAAAAAA4D8AAAAAAADgPwAAAAAAAOA/AAAAAAAA4D8CAAAAjAAAAAEAAAAAAAAA0tLSC1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gA4QAMAAAAEAAAAAAAAAAAAAAAAAAAAAAAAAAeAAAAaAAAAAAAAAAAAAAAAAAAAAAAAAAAAAAAECcAABAnAAAAAAAAAAAAAAAAAAAAAAAAAAAAAAAAAAAAAAAAAAAAABQAAAAAAAAAwMD/AAAAAABkAAAAMgAAAAAAAABkAAAAAAAAAH9/fwAKAAAAHwAAAFQAAADS0tIEUFBQAQAAAAAAAAAAAAAAAAAAAAAAAAAAAAAAAAAAAAAAAAAAig8TAH9/fwAAcsYDzMzMAMDA/wB/f38AAAAAAAAAAAAAAAAAAAAAAAAAAAAhAAAAGAAAABQAAACCIAAAfx4AABclAABeIgAAAAAAACYAAAAIAAAA//////////8="/>
                </a:ext>
              </a:extLst>
            </p:cNvSpPr>
            <p:nvPr/>
          </p:nvSpPr>
          <p:spPr>
            <a:xfrm>
              <a:off x="5284470" y="4957445"/>
              <a:ext cx="744855" cy="629285"/>
            </a:xfrm>
            <a:prstGeom prst="ellipse">
              <a:avLst/>
            </a:prstGeom>
            <a:solidFill>
              <a:schemeClr val="tx2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2400"/>
                <a:t>n2</a:t>
              </a:r>
              <a:endParaRPr lang="en-us" sz="2400"/>
            </a:p>
          </p:txBody>
        </p:sp>
        <p:sp>
          <p:nvSpPr>
            <p:cNvPr id="24" name="Straight Connector 27"/>
            <p:cNvSpPr>
              <a:extLst>
                <a:ext uri="smNativeData">
  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AA5ZAA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H6gAMAAAAEAAAAAAAAAAAAAAAAAAAAAAAAAAeAAAAaAAAAAAAAAAAAAAAAAAAAAAAAAAAAAAAECcAABAnAAAAAAAAAAAAAAAAAAAAAAAAAAAAAAAAAAAAAAAAAAAAABQAAAAAAAAAwMD/AAAAAABkAAAAMgAAAAAAAABkAAAAAAAAAH9/fwAKAAAAHwAAAFQAAAD///8AUFBQAQAAAAAAAAAAAAAAAAAAAAAAAAAAAAAAAAAAAAAAAAAAADlkAH9/fwAAcsYDzMzMAMDA/wB/f38AAAAAAAAAAAAAAAAAAAAAAAAAAAAhAAAAGAAAABQAAACmKQAAUxsAAHAuAADeGwAAAAAAACYAAAAIAAAA//////////8="/>
                </a:ext>
              </a:extLst>
            </p:cNvSpPr>
            <p:nvPr/>
          </p:nvSpPr>
          <p:spPr>
            <a:xfrm>
              <a:off x="6770370" y="4441825"/>
              <a:ext cx="778510" cy="88265"/>
            </a:xfrm>
            <a:prstGeom prst="line">
              <a:avLst/>
            </a:prstGeom>
            <a:noFill/>
            <a:ln w="9525" cap="flat" cmpd="sng" algn="ctr">
              <a:solidFill>
                <a:srgbClr val="003964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23" name="Straight Connector 28"/>
            <p:cNvSpPr>
              <a:extLst>
                <a:ext uri="smNativeData">
                  <pr:smNativeData xmlns:pr="smNativeData" val="SMDATA_13_fZHMWhMAAAAlAAAACgAAAA0AAAAAkAAAAEgAAACQAAAASAAAAAAAAAAAAAAAAg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AA5ZAA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CugAMAAAAEAAAAAAAAAAAAAAAAAAAAAAAAAAeAAAAaAAAAAAAAAAAAAAAAAAAAAAAAAAAAAAAECcAABAnAAAAAAAAAAAAAAAAAAAAAAAAAAAAAAAAAAAAAAAAAAAAABQAAAAAAAAAwMD/AAAAAABkAAAAMgAAAAAAAABkAAAAAAAAAH9/fwAKAAAAHwAAAFQAAAD///8AUFBQAQAAAAAAAAAAAAAAAAAAAAAAAAAAAAAAAAAAAAAAAAAAADlkAH9/fwAAcsYDzMzMAMDA/wB/f38AAAAAAAAAAAAAAAAAAAAAAAAAAAAhAAAAGAAAABQAAABrJAAAsRwAAL0lAAAQHwAAAAAAACYAAAAIAAAA//////////8="/>
                </a:ext>
              </a:extLst>
            </p:cNvSpPr>
            <p:nvPr/>
          </p:nvSpPr>
          <p:spPr>
            <a:xfrm flipV="1">
              <a:off x="5920105" y="4664075"/>
              <a:ext cx="214630" cy="385445"/>
            </a:xfrm>
            <a:prstGeom prst="line">
              <a:avLst/>
            </a:prstGeom>
            <a:noFill/>
            <a:ln w="9525" cap="flat" cmpd="sng" algn="ctr">
              <a:solidFill>
                <a:srgbClr val="003964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22" name="Straight Connector 29"/>
            <p:cNvSpPr>
              <a:extLst>
                <a:ext uri="smNativeData">
  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AA5ZAA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ADlkAH9/fwAAcsYDzMzMAMDA/wB/f38AAAAAAAAAAAAAAAAAAAAAAAAAAAAhAAAAGAAAABQAAABxIgAAmRgAAL0lAAD1GQAAAAAAACYAAAAIAAAA//////////8="/>
                </a:ext>
              </a:extLst>
            </p:cNvSpPr>
            <p:nvPr/>
          </p:nvSpPr>
          <p:spPr>
            <a:xfrm>
              <a:off x="5598795" y="3998595"/>
              <a:ext cx="535940" cy="220980"/>
            </a:xfrm>
            <a:prstGeom prst="line">
              <a:avLst/>
            </a:prstGeom>
            <a:noFill/>
            <a:ln w="9525" cap="flat" cmpd="sng" algn="ctr">
              <a:solidFill>
                <a:srgbClr val="003964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21" name="Straight Connector 30"/>
            <p:cNvSpPr>
              <a:extLst>
                <a:ext uri="smNativeData">
  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AA5ZAA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ADlkAH9/fwAAcsYDzMzMAMDA/wB/f38AAAAAAAAAAAAAAAAAAAAAAAAAAAAhAAAAGAAAABQAAAD6KAAAsRwAANoqAACUHwAAAAAAACYAAAAIAAAA//////////8="/>
                </a:ext>
              </a:extLst>
            </p:cNvSpPr>
            <p:nvPr/>
          </p:nvSpPr>
          <p:spPr>
            <a:xfrm>
              <a:off x="6661150" y="4664075"/>
              <a:ext cx="304800" cy="469265"/>
            </a:xfrm>
            <a:prstGeom prst="line">
              <a:avLst/>
            </a:prstGeom>
            <a:noFill/>
            <a:ln w="9525" cap="flat" cmpd="sng" algn="ctr">
              <a:solidFill>
                <a:srgbClr val="003964"/>
              </a:solidFill>
              <a:prstDash val="solid"/>
              <a:headEnd type="none"/>
              <a:tailEnd type="none"/>
            </a:ln>
            <a:effectLst/>
          </p:spPr>
        </p:sp>
      </p:grpSp>
      <p:sp>
        <p:nvSpPr>
          <p:cNvPr id="32" name="TextBox 31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QCwAAUycAAAQ1AADZKgAAECAAACYAAAAIAAAA//////////8="/>
              </a:ext>
            </a:extLst>
          </p:cNvSpPr>
          <p:nvPr/>
        </p:nvSpPr>
        <p:spPr>
          <a:xfrm>
            <a:off x="1920240" y="6392545"/>
            <a:ext cx="6697980" cy="572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Sharma-Cosley (2015), Aral-Muchnik-Sundarajan (2009)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SI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122420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  <a:r>
              <a:t>There might be </a:t>
            </a:r>
            <a:r>
              <a:rPr lang="en-us" b="1"/>
              <a:t>unknown and unobserved</a:t>
            </a:r>
            <a:r>
              <a:t> causes that might affect an Algorithm’s CTR.</a:t>
            </a:r>
          </a:p>
          <a:p>
            <a:pPr>
              <a:defRPr lang="en-us"/>
            </a:pPr>
            <a:r>
              <a:rPr lang="en-us" sz="2100"/>
              <a:t>E.g. early adopters, more tech-savvy, or another characteristic.</a:t>
            </a:r>
            <a:endParaRPr lang="en-us" sz="2100"/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There might be </a:t>
            </a:r>
            <a:r>
              <a:rPr lang="en-us" b="1"/>
              <a:t>known unobserved</a:t>
            </a:r>
            <a:r>
              <a:t> user features.</a:t>
            </a:r>
          </a:p>
          <a:p>
            <a:pPr lvl="1">
              <a:defRPr lang="en-us"/>
            </a:pPr>
            <a:r>
              <a:rPr lang="en-us">
                <a:latin typeface="Segoe UI Light" pitchFamily="0" charset="0"/>
                <a:ea typeface="Segoe UI" pitchFamily="0" charset="0"/>
                <a:cs typeface="Segoe UI" pitchFamily="0" charset="0"/>
              </a:rPr>
              <a:t> </a:t>
            </a:r>
            <a:r>
              <a:rPr lang="en-us" sz="2100">
                <a:latin typeface="Segoe UI Light" pitchFamily="0" charset="0"/>
                <a:ea typeface="Segoe UI" pitchFamily="0" charset="0"/>
                <a:cs typeface="Segoe UI" pitchFamily="0" charset="0"/>
              </a:rPr>
              <a:t>E.g. their age or the context in which they use an online system.</a:t>
            </a:r>
            <a:endParaRPr lang="en-us" sz="2100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>
              <a:defRPr lang="en-us"/>
            </a:pPr>
            <a:endParaRPr lang="en-us" sz="1500"/>
          </a:p>
          <a:p>
            <a:pPr>
              <a:defRPr lang="en-us"/>
            </a:pPr>
            <a:r>
              <a:t>At best, with only observational data, we can obtain </a:t>
            </a:r>
            <a:r>
              <a:rPr lang="en-us" b="1"/>
              <a:t>strong hints </a:t>
            </a:r>
            <a:r>
              <a:t>to causality.</a:t>
            </a: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Caveat: Causal effect only if assumed graphical model is correct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B576825-6BE6-029E-A8EF-9DCB26A15EC8}" type="slidenum">
              <a:t>119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AAAAAA2BIAAGA5AABjFwAAECAAACYAAAAIAAAAAQAAAAAAAAA="/>
              </a:ext>
            </a:extLst>
          </p:cNvSpPr>
          <p:nvPr>
            <p:ph type="body" idx="4294967295"/>
          </p:nvPr>
        </p:nvSpPr>
        <p:spPr>
          <a:xfrm>
            <a:off x="0" y="3063240"/>
            <a:ext cx="9326880" cy="738505"/>
          </a:xfrm>
        </p:spPr>
        <p:txBody>
          <a:bodyPr/>
          <a:lstStyle/>
          <a:p>
            <a:pPr algn="ctr">
              <a:defRPr lang="en-us"/>
            </a:pPr>
            <a:r>
              <a:rPr lang="en-us" sz="4000">
                <a:latin typeface="Segoe UI" pitchFamily="0" charset="0"/>
                <a:ea typeface="Segoe UI Light" pitchFamily="0" charset="0"/>
                <a:cs typeface="Segoe UI Light" pitchFamily="0" charset="0"/>
              </a:rPr>
              <a:t>What are they talking about?</a:t>
            </a:r>
            <a:endParaRPr lang="en-us" sz="4000">
              <a:latin typeface="Segoe UI" pitchFamily="0" charset="0"/>
              <a:ea typeface="Segoe UI Light" pitchFamily="0" charset="0"/>
              <a:cs typeface="Segoe UI Light" pitchFamily="0" charset="0"/>
            </a:endParaRPr>
          </a:p>
        </p:txBody>
      </p:sp>
      <p:sp>
        <p:nvSpPr>
          <p:cNvPr id="3" name="Title 4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56C17CD-83F8-39E1-B6D4-75B4599A4020}" type="slidenum">
              <a:t>12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ARAQAAKxMAAOo3AADQGAAAEAAAACYAAAAIAAAAAQAAAAAAAAA="/>
              </a:ext>
            </a:extLst>
          </p:cNvSpPr>
          <p:nvPr>
            <p:ph type="title"/>
          </p:nvPr>
        </p:nvSpPr>
        <p:spPr>
          <a:xfrm>
            <a:off x="173355" y="3115945"/>
            <a:ext cx="8916035" cy="917575"/>
          </a:xfrm>
        </p:spPr>
        <p:txBody>
          <a:bodyPr/>
          <a:lstStyle/>
          <a:p>
            <a:pPr>
              <a:defRPr lang="en-us"/>
            </a:pPr>
            <a:r>
              <a:t>5. Many of these techniques can be combined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F5B177B-35F2-0EE1-BCE3-C3B459AD4A96}" type="slidenum">
              <a:t>120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Remember, we are always looking for the ideal experiment with multiple worlds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A1JAAA/gkAAGA5AAC7D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885815" y="1624330"/>
                <a:ext cx="3441065" cy="9328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dirty="0"/>
                  <a:t>Naïve estimate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OISsFMxAAx5/O1md34S6hA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1JAAA/gkAAGA5AAC7D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885815" y="1624330"/>
                <a:ext cx="3441065" cy="932815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VJAAAUBIAAA03AADDFwAAEAAAACYAAAAIAAAA//////////8="/>
                  </a:ext>
                </a:extLst>
              </p:cNvSpPr>
              <p:nvPr/>
            </p:nvSpPr>
            <p:spPr>
              <a:xfrm>
                <a:off x="5906135" y="2976880"/>
                <a:ext cx="3042920" cy="8858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109719" tIns="68574" rIns="109719" bIns="68574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99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2286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000" dirty="0"/>
                  <a:t>Causal estimate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G/C/QEqvEn82L4UQdQgoHg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VJAAAUBIAAA03AADDFwAAEAAAACYAAAAIAAAA//////////8="/>
                  </a:ext>
                </a:extLst>
              </p:cNvSpPr>
              <p:nvPr/>
            </p:nvSpPr>
            <p:spPr>
              <a:xfrm>
                <a:off x="5906135" y="2976880"/>
                <a:ext cx="3042920" cy="885825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5" name="TextBox 23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UGQAAfiMAALgjAABjJgAAECAAACYAAAAIAAAA//////////8="/>
              </a:ext>
            </a:extLst>
          </p:cNvSpPr>
          <p:nvPr/>
        </p:nvSpPr>
        <p:spPr>
          <a:xfrm>
            <a:off x="4198620" y="5769610"/>
            <a:ext cx="160782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Cloned user</a:t>
            </a:r>
          </a:p>
        </p:txBody>
      </p:sp>
      <p:pic>
        <p:nvPicPr>
          <p:cNvPr id="6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hAAAOILAACyEwAAuBQ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663190" y="193167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7" name="Right Arrow 7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BQAAWRcAAF8RAADRGQAAEAAAACYAAAAIAAAA//////////8="/>
              </a:ext>
            </a:extLst>
          </p:cNvSpPr>
          <p:nvPr/>
        </p:nvSpPr>
        <p:spPr>
          <a:xfrm rot="8414232">
            <a:off x="814070" y="3795395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8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FAAAVg4AAGchAADzFAAAEAAAACYAAAAIAAAA//////////8="/>
                  </a:ext>
                </a:extLst>
              </p:cNvSpPr>
              <p:nvPr/>
            </p:nvSpPr>
            <p:spPr>
              <a:xfrm>
                <a:off x="3315970" y="2330450"/>
                <a:ext cx="211391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8" name="Rounded Rectangle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Jx/3GEMI0yUqPg6PggRwm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FAAAVg4AAGchAADzFAAAEAAAACYAAAAIAAAA//////////8="/>
                  </a:ext>
                </a:extLst>
              </p:cNvSpPr>
              <p:nvPr/>
            </p:nvSpPr>
            <p:spPr>
              <a:xfrm>
                <a:off x="3315970" y="2330450"/>
                <a:ext cx="2113915" cy="1075055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11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IQAAsR0AALQtAAB+IwAAEAAAACYAAAAIAAAA//////////8="/>
                  </a:ext>
                </a:extLst>
              </p:cNvSpPr>
              <p:nvPr/>
            </p:nvSpPr>
            <p:spPr>
              <a:xfrm>
                <a:off x="5429250" y="4826635"/>
                <a:ext cx="2000250" cy="94297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recommendations</a:t>
                </a:r>
              </a:p>
            </p:txBody>
          </p:sp>
        </mc:Choice>
        <mc:Fallback>
          <p:sp>
            <p:nvSpPr>
              <p:cNvPr id="9" name="Rounded Rectangle 11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OCWVRkOwbPeKZOWVOZ/12s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IQAAsR0AALQtAAB+IwAAEAAAACYAAAAIAAAA//////////8="/>
                  </a:ext>
                </a:extLst>
              </p:cNvSpPr>
              <p:nvPr/>
            </p:nvSpPr>
            <p:spPr>
              <a:xfrm>
                <a:off x="5429250" y="4826635"/>
                <a:ext cx="2000250" cy="942975"/>
              </a:xfrm>
              <a:prstGeom prst="round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0" name="TextBox 1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FQAAdgsAAIIgAABbDgAAECAAACYAAAAIAAAA//////////8="/>
              </a:ext>
            </a:extLst>
          </p:cNvSpPr>
          <p:nvPr/>
        </p:nvSpPr>
        <p:spPr>
          <a:xfrm>
            <a:off x="3430270" y="1863090"/>
            <a:ext cx="185420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1" name="TextBox 16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wIQAAqBoAAFYtAACOHQAAECAAACYAAAAIAAAA//////////8="/>
              </a:ext>
            </a:extLst>
          </p:cNvSpPr>
          <p:nvPr/>
        </p:nvSpPr>
        <p:spPr>
          <a:xfrm rot="21550527">
            <a:off x="5516880" y="4333240"/>
            <a:ext cx="185293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2" name="TextBox 19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CAAAQRoAAFcTAAAmHQAAECAAACYAAAAIAAAA//////////8="/>
              </a:ext>
            </a:extLst>
          </p:cNvSpPr>
          <p:nvPr/>
        </p:nvSpPr>
        <p:spPr>
          <a:xfrm rot="21578045">
            <a:off x="1316990" y="4267835"/>
            <a:ext cx="182689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New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22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uBgAALx0AACMTAADNIwAAEAAAACYAAAAIAAAA//////////8="/>
                  </a:ext>
                </a:extLst>
              </p:cNvSpPr>
              <p:nvPr/>
            </p:nvSpPr>
            <p:spPr>
              <a:xfrm>
                <a:off x="1045210" y="4744085"/>
                <a:ext cx="206565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13" name="Rounded Rectangle 2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KJq7AarrSNA7v4OJlSmNT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uBgAALx0AACMTAADNIwAAEAAAACYAAAAIAAAA//////////8="/>
                  </a:ext>
                </a:extLst>
              </p:cNvSpPr>
              <p:nvPr/>
            </p:nvSpPr>
            <p:spPr>
              <a:xfrm>
                <a:off x="1045210" y="4744085"/>
                <a:ext cx="2065655" cy="1075690"/>
              </a:xfrm>
              <a:prstGeom prst="roundRect">
                <a:avLst/>
              </a:prstGeom>
              <a:blipFill>
                <a:blip r:embed="rId7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4" name="Right Arrow 25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LEgAA5hcAAKgeAABeGgAAEAAAACYAAAAIAAAA//////////8="/>
              </a:ext>
            </a:extLst>
          </p:cNvSpPr>
          <p:nvPr/>
        </p:nvSpPr>
        <p:spPr>
          <a:xfrm rot="2533426">
            <a:off x="2973705" y="3884930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5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33431D8-968E-61C7-C08C-60927FC23635}" type="slidenum">
              <a:t>121</a:t>
            </a:fld>
          </a:p>
        </p:txBody>
      </p:sp>
      <p:pic>
        <p:nvPicPr>
          <p:cNvPr id="16" name="Picture 1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SwIAAKgaAACbBQAAfiM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72745" y="433324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7" name="Picture 2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x0AAPcaAAAbIQAAzSM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843145" y="438340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 animBg="1"/>
      <p:bldP spid="17" grpId="0" animBg="1" advAuto="0"/>
    </p:bldLst>
    <p:extLst>
      <p:ext uri="smNativeData">
        <pr:smNativeData xmlns:pr="smNativeData" val="fZHMWgQAAAAFAAAA/////wEAAAABAAAAAAAAAAAAAAAAAAAAAAAAAAcAAAD/////AQAAAAEAAAAAAAAAAAAAAAAAAAAAAAAACQAAAP3///8BAAAAAQAAAAAAAAAAAAAAAAAAAAAAAAALAAAA/f///wEAAAABAAAAAAAAAAAAAAAAAAAAAAAAAA=="/>
      </p:ext>
    </p:extLst>
  </p:timing>
</p:sld>
</file>

<file path=ppt/slides/slide1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CgG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277870"/>
          </a:xfrm>
        </p:spPr>
        <p:txBody>
          <a:bodyPr/>
          <a:lstStyle/>
          <a:p>
            <a:pPr>
              <a:defRPr lang="en-us"/>
            </a:pPr>
            <a:r>
              <a:rPr lang="en-us" b="1"/>
              <a:t>Fisher example: </a:t>
            </a:r>
            <a:r>
              <a:t>You could not randomize over plots, but can randomize which farmers get fertilizers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rPr lang="en-us" b="1"/>
              <a:t>Algorithm example:</a:t>
            </a:r>
            <a:r>
              <a:t> You cannot remove recommendations at random, but could advertise a focal product to a random subset of people on the homepage. 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GA5AAB2BwAAEAAAACYAAAAIAAAAAQAAAAAAAAA="/>
              </a:ext>
            </a:extLst>
          </p:cNvSpPr>
          <p:nvPr>
            <p:ph type="title"/>
          </p:nvPr>
        </p:nvSpPr>
        <p:spPr>
          <a:xfrm>
            <a:off x="205740" y="295275"/>
            <a:ext cx="9121140" cy="917575"/>
          </a:xfrm>
        </p:spPr>
        <p:txBody>
          <a:bodyPr/>
          <a:lstStyle/>
          <a:p>
            <a:pPr>
              <a:defRPr lang="en-us"/>
            </a:pPr>
            <a:r>
              <a:t>Example: Randomization + Instrumental Variable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1CAF4F2-BCCC-9F02-8272-4A57BA3C741F}" type="slidenum">
              <a:t>122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Random assignment as an instrument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AlpL4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DEFF62F-6180-BA00-CE57-9755B81938C2}" type="slidenum">
              <a:t>123</a:t>
            </a:fld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3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D0HgAALCIAAIkuAAA5KAAAEAAAACYAAAAIAAAA//////////8="/>
                  </a:ext>
                </a:extLst>
              </p:cNvSpPr>
              <p:nvPr/>
            </p:nvSpPr>
            <p:spPr>
              <a:xfrm>
                <a:off x="5031740" y="5554980"/>
                <a:ext cx="2533015" cy="9836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146304" tIns="91440" rIns="146304" bIns="91440" rtlCol="0">
                <a:spAutoFit/>
              </a:bodyPr>
              <a:lstStyle>
                <a:lvl1pPr marL="0" marR="0" indent="0" algn="l" defTabSz="6994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3000" kern="1200" spc="0" baseline="0">
                    <a:gradFill>
                      <a:gsLst>
                        <a:gs pos="1250">
                          <a:schemeClr val="tx1"/>
                        </a:gs>
                        <a:gs pos="99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6994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5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171427" marR="0" indent="0" algn="l" defTabSz="6994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5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342854" marR="0" indent="0" algn="l" defTabSz="6994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35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514281" marR="0" indent="0" algn="l" defTabSz="6994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35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1923523" indent="-174866" algn="l" defTabSz="6994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73256" indent="-174866" algn="l" defTabSz="6994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22987" indent="-174866" algn="l" defTabSz="6994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72720" indent="-174866" algn="l" defTabSz="6994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∐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 Placeholder 3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AFT1kWioGw2gFqfYT4u3no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0HgAALCIAAIkuAAA5KAAAEAAAACYAAAAIAAAA//////////8="/>
                  </a:ext>
                </a:extLst>
              </p:cNvSpPr>
              <p:nvPr/>
            </p:nvSpPr>
            <p:spPr>
              <a:xfrm>
                <a:off x="5031740" y="5554980"/>
                <a:ext cx="2533015" cy="983615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6" name="Oval 5"/>
          <p:cNvSpPr>
            <a:extLst>
              <a:ext uri="smNativeData">
                <pr:smNativeData xmlns:pr="smNativeData" val="SMDATA_13_fZHMWhMAAAAlAAAAZgAAAA0AAAAAkAAAAEgAAACQAAAASAAAAAAAAAABAAAAAAAAAAEAAABQAAAAAAAAAAAA8D8AAAAAAADwPwAAAAAAAOA/AAAAAAAA4D8AAAAAAADgPwAAAAAAAOA/AAAAAAAA4D8AAAAAAADgPwAAAAAAAOA/AAAAAAAA4D8CAAAAjAAAAAEAAAAAAAAAACBQAFBQUAgAAAAAAAAAAAAAAAAAAAAAAAAAAAAAAAAAAAAAZAAAAAEAAABAAAAAAAAAAAAAAAAAAAAAAAAAAAAAAAAAAAAAAAAAAAAAAAAAAAAAAAAAAAAAAAAAAAAAAAAAAAAAAAAAAAAAAAAAAAAAAAAAAAAAAAAAAAAAAAAAAAAAFAAAADwAAAABAAAAAA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IFAKUFBQAQAAAAAAAAAAAAAAAAAAAAAAAAAAAAAAAAAAAAAAAAAAABg7AH9/fwAAcsYDzMzMAMDA/wB/f38AAAAAAAAAAAAAAAAAAAAAAAAAAAAhAAAAGAAAABQAAACzEQAAthYAAEEhAACVHgAAEAAAACYAAAAIAAAA//////////8="/>
              </a:ext>
            </a:extLst>
          </p:cNvSpPr>
          <p:nvPr/>
        </p:nvSpPr>
        <p:spPr>
          <a:xfrm flipH="1">
            <a:off x="2877185" y="3691890"/>
            <a:ext cx="2528570" cy="1279525"/>
          </a:xfrm>
          <a:prstGeom prst="ellipse">
            <a:avLst/>
          </a:prstGeom>
          <a:solidFill>
            <a:schemeClr val="accent4"/>
          </a:solidFill>
          <a:ln w="10795" cap="flat" cmpd="sng" algn="ctr">
            <a:solidFill>
              <a:srgbClr val="00183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Cause (X)</a:t>
            </a:r>
            <a:endParaRPr lang="en-us" sz="2000">
              <a:solidFill>
                <a:srgbClr val="F0F0F0"/>
              </a:solidFill>
            </a:endParaRPr>
          </a:p>
        </p:txBody>
      </p:sp>
      <p:sp>
        <p:nvSpPr>
          <p:cNvPr id="7" name="Oval 6"/>
          <p:cNvSpPr>
            <a:extLst>
              <a:ext uri="smNativeData">
                <pr:smNativeData xmlns:pr="smNativeData" val="SMDATA_13_fZHMWhMAAAAlAAAAZgAAAA0AAAAAAAAAAEgAAAAAAAAASAAAAAAAAAABAAAAAAAAAAEAAABQAAAAAAAAAAAA8D8AAAAAAADwPwAAAAAAAOA/AAAAAAAA4D8AAAAAAADgPwAAAAAAAOA/AAAAAAAA4D8AAAAAAADgPwAAAAAAAOA/AAAAAAAA4D8CAAAAjAAAAAEAAAAAAAAAACBQAFBQUAgAAAAAAAAAAAAAAAAAAAAAAAAAAAAAAAAAAAAAZAAAAAEAAABAAAAAAAAAAAAAAAAAAAAAAAAAAAAAAAAAAAAAAAAAAAAAAAAAAAAAAAAAAAAAAAAAAAAAAAAAAAAAAAAAAAAAAAAAAAAAAAAAAAAAAAAAAAAAAAAAAAAAFAAAADwAAAABAAAAAA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IFAKUFBQAQAAAAAAAAAAAAAAAAAAAAAAAAAAAAAAAAAAAAAAAAAAABg7AH9/fwAAcsYDzMzMAMDA/wB/f38AAAAAAAAAAAAAAAAAAAAAAAAAAAAhAAAAGAAAABQAAAD7KQAAthYAAA43AACVHgAAEAAAACYAAAAIAAAA//////////8="/>
              </a:ext>
            </a:extLst>
          </p:cNvSpPr>
          <p:nvPr/>
        </p:nvSpPr>
        <p:spPr>
          <a:xfrm flipH="1">
            <a:off x="6824345" y="3691890"/>
            <a:ext cx="2125345" cy="1279525"/>
          </a:xfrm>
          <a:prstGeom prst="ellipse">
            <a:avLst/>
          </a:prstGeom>
          <a:solidFill>
            <a:schemeClr val="accent4"/>
          </a:solidFill>
          <a:ln w="10795" cap="flat" cmpd="sng" algn="ctr">
            <a:solidFill>
              <a:srgbClr val="00183B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5720" rIns="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Outcome (Y)</a:t>
            </a:r>
            <a:endParaRPr lang="en-us" sz="2000">
              <a:solidFill>
                <a:srgbClr val="F0F0F0"/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  <a:endCxn id="7" idx="6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xzd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BIQAAphoAAPspAACmGgAAEAAAACYAAAAIAAAA//////////8="/>
              </a:ext>
            </a:extLst>
          </p:cNvCxnSpPr>
          <p:nvPr/>
        </p:nvCxnSpPr>
        <p:spPr>
          <a:xfrm rot="5400000">
            <a:off x="6115050" y="3622675"/>
            <a:ext cx="12700" cy="141859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9" name="Oval 8"/>
          <p:cNvSpPr>
            <a:extLst>
              <a:ext uri="smNativeData">
                <pr:smNativeData xmlns:pr="smNativeData" val="SMDATA_13_fZHMWhMAAAAlAAAAZgAAAA0AAAAAAAAAAEgAAAAAAAAASAAAAAAAAAABAAAAAAAAAAEAAABQAAAAAAAAAAAA8D8AAAAAAADwPwAAAAAAAOA/AAAAAAAA4D8AAAAAAADgPwAAAAAAAOA/AAAAAAAA4D8AAAAAAADgPwAAAAAAAOA/AAAAAAAA4D8CAAAAjAAAAAEAAAAAAAAAADlkAFBQUAgAAAAAAAAAAAAAAAAAAAAAAAAAAAAAAAAAAAAAZAAAAAEAAABAAAAAAAAAAAAAAAAAAAAAAAAAAAAAAAAAAAAAAAAAAAAAAAAAAAAAAAAAAAAAAAAAAAAAAAAAAAAAAAAAAAAAAAAAAAAAAAAAAAAAAAAAAAAAAAAAAAAAFAAAADwAAAABAAAAAw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OWQAUFBQAQAAAAAAAAAAAAAAAAAAAAAAAAAAAAAAAAAAAAAAAAAAABg7AH9/fwAAcsYDzMzMAMDA/wB/f38AAAAAAAAAAAAAAAAAAAAAAAAAAAAhAAAAGAAAABQAAAAaHAAA6AoAACEsAADHEgAAEAAAACYAAAAIAAAA//////////8="/>
              </a:ext>
            </a:extLst>
          </p:cNvSpPr>
          <p:nvPr/>
        </p:nvSpPr>
        <p:spPr>
          <a:xfrm flipH="1">
            <a:off x="4568190" y="1772920"/>
            <a:ext cx="2605405" cy="1279525"/>
          </a:xfrm>
          <a:prstGeom prst="ellipse">
            <a:avLst/>
          </a:prstGeom>
          <a:solidFill>
            <a:srgbClr val="003964"/>
          </a:solidFill>
          <a:ln w="10795" cap="flat" cmpd="sng" algn="ctr">
            <a:solidFill>
              <a:srgbClr val="00183B"/>
            </a:solidFill>
            <a:prstDash val="dash"/>
            <a:headEnd type="none"/>
            <a:tailEnd type="none"/>
          </a:ln>
          <a:effectLst/>
        </p:spPr>
        <p:txBody>
          <a:bodyPr vert="horz" wrap="square" lIns="0" tIns="45720" rIns="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Unobserved Confounders (U)</a:t>
            </a:r>
            <a:endParaRPr lang="en-us" sz="2000">
              <a:solidFill>
                <a:srgbClr val="F0F0F0"/>
              </a:solidFill>
            </a:endParaRPr>
          </a:p>
        </p:txBody>
      </p:sp>
      <p:cxnSp>
        <p:nvCxnSpPr>
          <p:cNvPr id="10" name="Straight Arrow Connector 9"/>
          <p:cNvCxnSpPr>
            <a:stCxn id="9" idx="5"/>
            <a:endCxn id="6" idx="0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6GQAAoBEAAHMeAAC2FgAAEAAAACYAAAAIAAAA//////////8="/>
              </a:ext>
            </a:extLst>
          </p:cNvCxnSpPr>
          <p:nvPr/>
        </p:nvCxnSpPr>
        <p:spPr>
          <a:xfrm rot="5400000">
            <a:off x="4132580" y="2874010"/>
            <a:ext cx="826770" cy="808355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11" name="Straight Arrow Connector 10"/>
          <p:cNvCxnSpPr>
            <a:stCxn id="9" idx="3"/>
            <a:endCxn id="7" idx="0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DIKQAAoBEAAIQwAAC2FgAAEAAAACYAAAAIAAAA//////////8="/>
              </a:ext>
            </a:extLst>
          </p:cNvCxnSpPr>
          <p:nvPr/>
        </p:nvCxnSpPr>
        <p:spPr>
          <a:xfrm rot="5400000">
            <a:off x="6925945" y="2731135"/>
            <a:ext cx="826770" cy="109474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2" name="Oval 11"/>
          <p:cNvSpPr>
            <a:extLst>
              <a:ext uri="smNativeData">
                <pr:smNativeData xmlns:pr="smNativeData" val="SMDATA_13_fZHMWhMAAAAlAAAAZgAAAA0AAAAAAAAAAEgAAAAAAAAASAAAAAAAAAABAAAAAAAAAAEAAABQAAAAAAAAAAAA8D8AAAAAAADwPwAAAAAAAOA/AAAAAAAA4D8AAAAAAADgPwAAAAAAAOA/AAAAAAAA4D8AAAAAAADgPwAAAAAAAOA/AAAAAAAA4D8CAAAAjAAAAAEAAAAAAAAAACBQAFBQUAgAAAAAAAAAAAAAAAAAAAAAAAAAAAAAAAAAAAAAZAAAAAEAAABAAAAAAAAAAAAAAAAAAAAAAAAAAAAAAAAAAAAAAAAAAAAAAAAAAAAAAAAAAAAAAAAAAAAAAAAAAAAAAAAAAAAAAAAAAAAAAAAAAAAAAAAAAAAAAAAAAAAAFAAAADwAAAABAAAAAA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IFAKUFBQAQAAAAAAAAAAAAAAAAAAAAAAAAAAAAAAAAAAAAAAAAAAABg7AH9/fwAAcsYDzMzMAMDA/wB/f38AAAAAAAAAAAAAAAAAAAAAAAAAAAAhAAAAGAAAABQAAAA+AQAAthYAAGgMAACVHgAAEAAAACYAAAAIAAAA//////////8="/>
              </a:ext>
            </a:extLst>
          </p:cNvSpPr>
          <p:nvPr/>
        </p:nvSpPr>
        <p:spPr>
          <a:xfrm flipH="1">
            <a:off x="201930" y="3691890"/>
            <a:ext cx="1814830" cy="1279525"/>
          </a:xfrm>
          <a:prstGeom prst="ellipse">
            <a:avLst/>
          </a:prstGeom>
          <a:solidFill>
            <a:schemeClr val="accent4"/>
          </a:solidFill>
          <a:ln w="10795" cap="flat" cmpd="sng" algn="ctr">
            <a:solidFill>
              <a:srgbClr val="00183B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5720" rIns="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Random assignment(Z)</a:t>
            </a:r>
            <a:endParaRPr lang="en-us" sz="2000">
              <a:solidFill>
                <a:srgbClr val="F0F0F0"/>
              </a:solidFill>
            </a:endParaRPr>
          </a:p>
        </p:txBody>
      </p:sp>
      <p:cxnSp>
        <p:nvCxnSpPr>
          <p:cNvPr id="13" name="Straight Arrow Connector 12"/>
          <p:cNvCxnSpPr>
            <a:stCxn id="12" idx="2"/>
            <a:endCxn id="6" idx="6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oDAAAphoAALMRAACmGgAAEAAAACYAAAAIAAAA//////////8="/>
              </a:ext>
            </a:extLst>
          </p:cNvCxnSpPr>
          <p:nvPr/>
        </p:nvCxnSpPr>
        <p:spPr>
          <a:xfrm rot="5400000">
            <a:off x="2446655" y="3902075"/>
            <a:ext cx="12700" cy="860425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14" name="Connector: Curved 13"/>
          <p:cNvCxnSpPr>
            <a:stCxn id="9" idx="6"/>
            <a:endCxn id="12" idx="0"/>
            <a:extLst>
              <a:ext uri="smNativeData">
                <pr:smNativeData xmlns:pr="smNativeData" val="SMDATA_13_fZHMWhMAAAAlAAAADwAAAA0AAAAAkAAAAEgAAACQAAAASAAAAAAAAAAAAAAAAg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BQAAALoUGgw8AAAAAQAAABQAAAAUAAAAFAAAAAEAAAAE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DTBgAA1w4AABocAAC2FgAAEAAAACYAAAAIAAAA//////////8="/>
              </a:ext>
            </a:extLst>
          </p:cNvCxnSpPr>
          <p:nvPr/>
        </p:nvCxnSpPr>
        <p:spPr>
          <a:xfrm rot="10800000">
            <a:off x="1109345" y="2412365"/>
            <a:ext cx="3458845" cy="1279525"/>
          </a:xfrm>
          <a:prstGeom prst="curvedConnector2">
            <a:avLst/>
          </a:prstGeom>
          <a:noFill/>
          <a:ln w="38100" cap="flat" cmpd="sng" algn="ctr">
            <a:solidFill>
              <a:schemeClr val="accent1"/>
            </a:solidFill>
            <a:prstDash val="sysDashDot"/>
            <a:headEnd type="oval" w="med" len="med"/>
            <a:tailEnd type="triangle" w="lg" len="lg"/>
          </a:ln>
          <a:effectLst/>
        </p:spPr>
      </p:cxnSp>
      <p:cxnSp>
        <p:nvCxnSpPr>
          <p:cNvPr id="15" name="Connector: Curved 14"/>
          <p:cNvCxnSpPr>
            <a:stCxn id="12" idx="4"/>
            <a:endCxn id="7" idx="4"/>
            <a:extLst>
              <a:ext uri="smNativeData">
                <pr:smNativeData xmlns:pr="smNativeData" val="SMDATA_13_fZHMWhMAAAAlAAAADwAAAA0AAAAAkAAAAEgAAACQAAAASAAAAAAAAAAAAAAAAAAAAAEAAABQAAAAAU2EDU+NYkA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BQAAALoUGgw8AAAAAQAAABQAAAAUAAAAFAAAAAEAAAAE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sAA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DTBgAAlR4AAIQwAACVHgAAEAAAACYAAAAIAAAA//////////8="/>
              </a:ext>
            </a:extLst>
          </p:cNvCxnSpPr>
          <p:nvPr/>
        </p:nvCxnSpPr>
        <p:spPr>
          <a:xfrm rot="5400000">
            <a:off x="4497705" y="1583055"/>
            <a:ext cx="12700" cy="6777355"/>
          </a:xfrm>
          <a:prstGeom prst="curvedConnector3">
            <a:avLst>
              <a:gd name="adj1" fmla="val 7470795"/>
            </a:avLst>
          </a:prstGeom>
          <a:noFill/>
          <a:ln w="38100" cap="flat" cmpd="sng" algn="ctr">
            <a:solidFill>
              <a:schemeClr val="accent1"/>
            </a:solidFill>
            <a:prstDash val="sysDashDot"/>
            <a:headEnd type="oval" w="med" len="med"/>
            <a:tailEnd type="triangle" w="lg" len="lg"/>
          </a:ln>
          <a:effectLst/>
        </p:spPr>
      </p:cxnSp>
      <p:sp>
        <p:nvSpPr>
          <p:cNvPr id="16" name="TextBox 15"/>
          <p:cNvSpPr>
            <a:extLst>
              <a:ext uri="smNativeData">
                <pr:smNativeData xmlns:pr="smNativeData" val="SMDATA_13_fZHMWhMAAAAlAAAAZAAAAE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vAgAAZwwAAJYSAACfDwAAECAAACYAAAAIAAAA//////////8="/>
              </a:ext>
            </a:extLst>
          </p:cNvSpPr>
          <p:nvPr/>
        </p:nvSpPr>
        <p:spPr>
          <a:xfrm>
            <a:off x="354965" y="2016125"/>
            <a:ext cx="266636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2800"/>
              <a:t>As-If-Random</a:t>
            </a:r>
            <a:endParaRPr lang="en-us" sz="2800"/>
          </a:p>
        </p:txBody>
      </p:sp>
      <p:sp>
        <p:nvSpPr>
          <p:cNvPr id="17" name="TextBox 16"/>
          <p:cNvSpPr>
            <a:extLst>
              <a:ext uri="smNativeData">
                <pr:smNativeData xmlns:pr="smNativeData" val="SMDATA_13_fZHMWhMAAAAlAAAAZAAAAE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TFgAA2CQAAJ4jAAAQKAAAECAAACYAAAAIAAAA//////////8="/>
              </a:ext>
            </a:extLst>
          </p:cNvSpPr>
          <p:nvPr/>
        </p:nvSpPr>
        <p:spPr>
          <a:xfrm>
            <a:off x="3588385" y="5989320"/>
            <a:ext cx="220154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2800"/>
              <a:t>Exclusion</a:t>
            </a:r>
            <a:endParaRPr lang="en-us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XAgAAaA4AAGgMAAA0EwAAEAAAACYAAAAIAAAA//////////8="/>
                  </a:ext>
                </a:extLst>
              </p:cNvSpPr>
              <p:nvPr/>
            </p:nvSpPr>
            <p:spPr>
              <a:xfrm>
                <a:off x="380365" y="2341880"/>
                <a:ext cx="1636395" cy="7797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41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94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94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941">
                          <a:solidFill>
                            <a:schemeClr val="tx1"/>
                          </a:solidFill>
                          <a:latin typeface="Segoe UI Light"/>
                          <a:ea typeface="Cambria Math" panose="02040503050406030204" pitchFamily="18" charset="0"/>
                        </a:rPr>
                        <m:t>∐ </m:t>
                      </m:r>
                      <m:r>
                        <m:rPr>
                          <m:nor/>
                        </m:rPr>
                        <a:rPr lang="en-US" sz="294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sz="2941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A5mygZfRTN2hnCxIoG5Kgc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XAgAAaA4AAGgMAAA0EwAAEAAAACYAAAAIAAAA//////////8="/>
                  </a:ext>
                </a:extLst>
              </p:cNvSpPr>
              <p:nvPr/>
            </p:nvSpPr>
            <p:spPr>
              <a:xfrm>
                <a:off x="380365" y="2341880"/>
                <a:ext cx="1636395" cy="779780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9" name="Multiplication Sign 18"/>
          <p:cNvSpPr>
            <a:extLst>
              <a:ext uri="smNativeData">
                <pr:smNativeData xmlns:pr="smNativeData" val="SMDATA_13_fZHMWhMAAAAlAAAAjAIAAA0AAAAAAAAAAEkAAAAAAAAASQAAAAAAAAABAAAAAAAAAAEAAABQAAAApdtjupn33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1DwAAew4AAD8TAAAPEgAAEAAAACYAAAAIAAAA//////////8="/>
              </a:ext>
            </a:extLst>
          </p:cNvSpPr>
          <p:nvPr/>
        </p:nvSpPr>
        <p:spPr>
          <a:xfrm>
            <a:off x="2472055" y="2353945"/>
            <a:ext cx="656590" cy="58166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20" name="Multiplication Sign 19"/>
          <p:cNvSpPr>
            <a:extLst>
              <a:ext uri="smNativeData">
                <pr:smNativeData xmlns:pr="smNativeData" val="SMDATA_13_fZHMWhMAAAAlAAAAjAIAAA0AAAAAAAAAAEkAAAAAAAAASQAAAAAAAAABAAAAAAAAAAEAAABQAAAApdtjupn33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6GQAArSIAAIQdAABBJgAAEAAAACYAAAAIAAAA//////////8="/>
              </a:ext>
            </a:extLst>
          </p:cNvSpPr>
          <p:nvPr/>
        </p:nvSpPr>
        <p:spPr>
          <a:xfrm>
            <a:off x="4141470" y="5636895"/>
            <a:ext cx="656590" cy="58166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Random assignment as an instrument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B3EA9B2-FCC6-6B5F-8886-0A0AE7C87E5F}" type="slidenum">
              <a:t>124</a:t>
            </a:fld>
          </a:p>
        </p:txBody>
      </p:sp>
      <p:sp>
        <p:nvSpPr>
          <p:cNvPr id="5" name="Oval 5"/>
          <p:cNvSpPr>
            <a:extLst>
              <a:ext uri="smNativeData">
                <pr:smNativeData xmlns:pr="smNativeData" val="SMDATA_13_fZHMWhMAAAAlAAAAZgAAAA0AAAAAkAAAAEgAAACQAAAASAAAAAAAAAABAAAAAAAAAAEAAABQAAAAAAAAAAAA8D8AAAAAAADwPwAAAAAAAOA/AAAAAAAA4D8AAAAAAADgPwAAAAAAAOA/AAAAAAAA4D8AAAAAAADgPwAAAAAAAOA/AAAAAAAA4D8CAAAAjAAAAAEAAAAAAAAAACBQAFBQUAgAAAAAAAAAAAAAAAAAAAAAAAAAAAAAAAAAAAAAZAAAAAEAAABAAAAAAAAAAAAAAAAAAAAAAAAAAAAAAAAAAAAAAAAAAAAAAAAAAAAAAAAAAAAAAAAAAAAAAAAAAAAAAAAAAAAAAAAAAAAAAAAAAAAAAAAAAAAAAAAAAAAAFAAAADwAAAABAAAAAA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IFAKUFBQAQAAAAAAAAAAAAAAAAAAAAAAAAAAAAAAAAAAAAAAAAAAABg7AH9/fwAAcsYDzMzMAMDA/wB/f38AAAAAAAAAAAAAAAAAAAAAAAAAAAAhAAAAGAAAABQAAACzEQAAthYAAEEhAACVHgAAEAAAACYAAAAIAAAA//////////8="/>
              </a:ext>
            </a:extLst>
          </p:cNvSpPr>
          <p:nvPr/>
        </p:nvSpPr>
        <p:spPr>
          <a:xfrm flipH="1">
            <a:off x="2877185" y="3691890"/>
            <a:ext cx="2528570" cy="1279525"/>
          </a:xfrm>
          <a:prstGeom prst="ellipse">
            <a:avLst/>
          </a:prstGeom>
          <a:solidFill>
            <a:schemeClr val="accent4"/>
          </a:solidFill>
          <a:ln w="10795" cap="flat" cmpd="sng" algn="ctr">
            <a:solidFill>
              <a:srgbClr val="00183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Cause (X)</a:t>
            </a:r>
            <a:endParaRPr lang="en-us" sz="2000">
              <a:solidFill>
                <a:srgbClr val="F0F0F0"/>
              </a:solidFill>
            </a:endParaRPr>
          </a:p>
        </p:txBody>
      </p:sp>
      <p:sp>
        <p:nvSpPr>
          <p:cNvPr id="6" name="Oval 6"/>
          <p:cNvSpPr>
            <a:extLst>
              <a:ext uri="smNativeData">
                <pr:smNativeData xmlns:pr="smNativeData" val="SMDATA_13_fZHMWhMAAAAlAAAAZgAAAA0AAAAAAAAAAEgAAAAAAAAASAAAAAAAAAABAAAAAAAAAAEAAABQAAAAAAAAAAAA8D8AAAAAAADwPwAAAAAAAOA/AAAAAAAA4D8AAAAAAADgPwAAAAAAAOA/AAAAAAAA4D8AAAAAAADgPwAAAAAAAOA/AAAAAAAA4D8CAAAAjAAAAAEAAAAAAAAAACBQAFBQUAgAAAAAAAAAAAAAAAAAAAAAAAAAAAAAAAAAAAAAZAAAAAEAAABAAAAAAAAAAAAAAAAAAAAAAAAAAAAAAAAAAAAAAAAAAAAAAAAAAAAAAAAAAAAAAAAAAAAAAAAAAAAAAAAAAAAAAAAAAAAAAAAAAAAAAAAAAAAAAAAAAAAAFAAAADwAAAABAAAAAA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IFAKUFBQAQAAAAAAAAAAAAAAAAAAAAAAAAAAAAAAAAAAAAAAAAAAABg7AH9/fwAAcsYDzMzMAMDA/wB/f38AAAAAAAAAAAAAAAAAAAAAAAAAAAAhAAAAGAAAABQAAAD7KQAAthYAAA43AACVHgAAEAAAACYAAAAIAAAA//////////8="/>
              </a:ext>
            </a:extLst>
          </p:cNvSpPr>
          <p:nvPr/>
        </p:nvSpPr>
        <p:spPr>
          <a:xfrm flipH="1">
            <a:off x="6824345" y="3691890"/>
            <a:ext cx="2125345" cy="1279525"/>
          </a:xfrm>
          <a:prstGeom prst="ellipse">
            <a:avLst/>
          </a:prstGeom>
          <a:solidFill>
            <a:schemeClr val="accent4"/>
          </a:solidFill>
          <a:ln w="10795" cap="flat" cmpd="sng" algn="ctr">
            <a:solidFill>
              <a:srgbClr val="00183B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5720" rIns="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Outcome (Y)</a:t>
            </a:r>
            <a:endParaRPr lang="en-us" sz="2000">
              <a:solidFill>
                <a:srgbClr val="F0F0F0"/>
              </a:solidFill>
            </a:endParaRPr>
          </a:p>
        </p:txBody>
      </p:sp>
      <p:cxnSp>
        <p:nvCxnSpPr>
          <p:cNvPr id="7" name="Straight Arrow Connector 7"/>
          <p:cNvCxnSpPr>
            <a:stCxn id="5" idx="2"/>
            <a:endCxn id="6" idx="6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AlpL4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BIQAAphoAAPspAACmGgAAEAAAACYAAAAIAAAA//////////8="/>
              </a:ext>
            </a:extLst>
          </p:cNvCxnSpPr>
          <p:nvPr/>
        </p:nvCxnSpPr>
        <p:spPr>
          <a:xfrm rot="5400000">
            <a:off x="6115050" y="3622675"/>
            <a:ext cx="12700" cy="141859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8" name="Oval 8"/>
          <p:cNvSpPr>
            <a:extLst>
              <a:ext uri="smNativeData">
                <pr:smNativeData xmlns:pr="smNativeData" val="SMDATA_13_fZHMWhMAAAAlAAAAZgAAAA0AAAAAAAAAAEgAAAAAAAAASAAAAAAAAAABAAAAAAAAAAEAAABQAAAAAAAAAAAA8D8AAAAAAADwPwAAAAAAAOA/AAAAAAAA4D8AAAAAAADgPwAAAAAAAOA/AAAAAAAA4D8AAAAAAADgPwAAAAAAAOA/AAAAAAAA4D8CAAAAjAAAAAEAAAAAAAAAADlkAFBQUAgAAAAAAAAAAAAAAAAAAAAAAAAAAAAAAAAAAAAAZAAAAAEAAABAAAAAAAAAAAAAAAAAAAAAAAAAAAAAAAAAAAAAAAAAAAAAAAAAAAAAAAAAAAAAAAAAAAAAAAAAAAAAAAAAAAAAAAAAAAAAAAAAAAAAAAAAAAAAAAAAAAAAFAAAADwAAAABAAAAAw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OWQAUFBQAQAAAAAAAAAAAAAAAAAAAAAAAAAAAAAAAAAAAAAAAAAAABg7AH9/fwAAcsYDzMzMAMDA/wB/f38AAAAAAAAAAAAAAAAAAAAAAAAAAAAhAAAAGAAAABQAAAAaHAAA6AoAACEsAADHEgAAEAAAACYAAAAIAAAA//////////8="/>
              </a:ext>
            </a:extLst>
          </p:cNvSpPr>
          <p:nvPr/>
        </p:nvSpPr>
        <p:spPr>
          <a:xfrm flipH="1">
            <a:off x="4568190" y="1772920"/>
            <a:ext cx="2605405" cy="1279525"/>
          </a:xfrm>
          <a:prstGeom prst="ellipse">
            <a:avLst/>
          </a:prstGeom>
          <a:solidFill>
            <a:srgbClr val="003964"/>
          </a:solidFill>
          <a:ln w="10795" cap="flat" cmpd="sng" algn="ctr">
            <a:solidFill>
              <a:srgbClr val="00183B"/>
            </a:solidFill>
            <a:prstDash val="dash"/>
            <a:headEnd type="none"/>
            <a:tailEnd type="none"/>
          </a:ln>
          <a:effectLst/>
        </p:spPr>
        <p:txBody>
          <a:bodyPr vert="horz" wrap="square" lIns="0" tIns="45720" rIns="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Unobserved Confounders (U)</a:t>
            </a:r>
            <a:endParaRPr lang="en-us" sz="2000">
              <a:solidFill>
                <a:srgbClr val="F0F0F0"/>
              </a:solidFill>
            </a:endParaRPr>
          </a:p>
        </p:txBody>
      </p:sp>
      <p:cxnSp>
        <p:nvCxnSpPr>
          <p:cNvPr id="9" name="Straight Arrow Connector 9"/>
          <p:cNvCxnSpPr>
            <a:stCxn id="8" idx="5"/>
            <a:endCxn id="5" idx="0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6GQAAoBEAAHMeAAC2FgAAEAAAACYAAAAIAAAA//////////8="/>
              </a:ext>
            </a:extLst>
          </p:cNvCxnSpPr>
          <p:nvPr/>
        </p:nvCxnSpPr>
        <p:spPr>
          <a:xfrm rot="5400000">
            <a:off x="4132580" y="2874010"/>
            <a:ext cx="826770" cy="808355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10" name="Straight Arrow Connector 10"/>
          <p:cNvCxnSpPr>
            <a:stCxn id="8" idx="3"/>
            <a:endCxn id="6" idx="0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DIKQAAoBEAAIQwAAC2FgAAEAAAACYAAAAIAAAA//////////8="/>
              </a:ext>
            </a:extLst>
          </p:cNvCxnSpPr>
          <p:nvPr/>
        </p:nvCxnSpPr>
        <p:spPr>
          <a:xfrm rot="5400000">
            <a:off x="6925945" y="2731135"/>
            <a:ext cx="826770" cy="109474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1" name="Oval 11"/>
          <p:cNvSpPr>
            <a:extLst>
              <a:ext uri="smNativeData">
                <pr:smNativeData xmlns:pr="smNativeData" val="SMDATA_13_fZHMWhMAAAAlAAAAZgAAAA0AAAAAAAAAAEgAAAAAAAAASAAAAAAAAAABAAAAAAAAAAEAAABQAAAAAAAAAAAA8D8AAAAAAADwPwAAAAAAAOA/AAAAAAAA4D8AAAAAAADgPwAAAAAAAOA/AAAAAAAA4D8AAAAAAADgPwAAAAAAAOA/AAAAAAAA4D8CAAAAjAAAAAEAAAAAAAAAACBQAFBQUAgAAAAAAAAAAAAAAAAAAAAAAAAAAAAAAAAAAAAAZAAAAAEAAABAAAAAAAAAAAAAAAAAAAAAAAAAAAAAAAAAAAAAAAAAAAAAAAAAAAAAAAAAAAAAAAAAAAAAAAAAAAAAAAAAAAAAAAAAAAAAAAAAAAAAAAAAAAAAAAAAAAAAFAAAADwAAAABAAAAAA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IFAKUFBQAQAAAAAAAAAAAAAAAAAAAAAAAAAAAAAAAAAAAAAAAAAAABg7AH9/fwAAcsYDzMzMAMDA/wB/f38AAAAAAAAAAAAAAAAAAAAAAAAAAAAhAAAAGAAAABQAAAA+AQAAthYAAGgMAACVHgAAEAAAACYAAAAIAAAA//////////8="/>
              </a:ext>
            </a:extLst>
          </p:cNvSpPr>
          <p:nvPr/>
        </p:nvSpPr>
        <p:spPr>
          <a:xfrm flipH="1">
            <a:off x="201930" y="3691890"/>
            <a:ext cx="1814830" cy="1279525"/>
          </a:xfrm>
          <a:prstGeom prst="ellipse">
            <a:avLst/>
          </a:prstGeom>
          <a:solidFill>
            <a:schemeClr val="accent4"/>
          </a:solidFill>
          <a:ln w="10795" cap="flat" cmpd="sng" algn="ctr">
            <a:solidFill>
              <a:srgbClr val="00183B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5720" rIns="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Random assignment(Z)</a:t>
            </a:r>
            <a:endParaRPr lang="en-us" sz="2000">
              <a:solidFill>
                <a:srgbClr val="F0F0F0"/>
              </a:solidFill>
            </a:endParaRPr>
          </a:p>
        </p:txBody>
      </p:sp>
      <p:cxnSp>
        <p:nvCxnSpPr>
          <p:cNvPr id="12" name="Straight Arrow Connector 12"/>
          <p:cNvCxnSpPr>
            <a:stCxn id="11" idx="2"/>
            <a:endCxn id="5" idx="6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oDAAAphoAALMRAACmGgAAEAAAACYAAAAIAAAA//////////8="/>
              </a:ext>
            </a:extLst>
          </p:cNvCxnSpPr>
          <p:nvPr/>
        </p:nvCxnSpPr>
        <p:spPr>
          <a:xfrm rot="5400000">
            <a:off x="2446655" y="3902075"/>
            <a:ext cx="12700" cy="860425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EAQAAdgcAABs4AABbK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8914765" cy="5835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dirty="0"/>
                  <a:t>An increase in Z can lead to a change in Y </a:t>
                </a:r>
                <a:r>
                  <a:rPr lang="en-US" i="1" dirty="0"/>
                  <a:t>only through</a:t>
                </a:r>
                <a:r>
                  <a:rPr lang="en-US" dirty="0"/>
                  <a:t> X.</a:t>
                </a:r>
              </a:p>
              <a:p>
                <a:endParaRPr lang="en-US" dirty="0"/>
              </a:p>
              <a:p>
                <a:r>
                  <a:rPr lang="en-US" dirty="0"/>
                  <a:t>So change in Y is a product of change in Z-&gt;X and X-&gt;Y arrows.</a:t>
                </a:r>
              </a:p>
              <a:p>
                <a:endParaRPr lang="en-US" dirty="0"/>
              </a:p>
              <a:p>
                <a:r>
                  <a:rPr lang="en-US" dirty="0"/>
                  <a:t>Compare the extent by which random assignment affects X versus Y.</a:t>
                </a:r>
              </a:p>
              <a:p>
                <a:r>
                  <a:rPr lang="en-US" dirty="0"/>
                  <a:t>Causal effect (X-&gt;Y) </a:t>
                </a:r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 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 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 Placeholder 1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BkKx1ilmekv7vXWQaYBEW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dgcAABs4AABbK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8914765" cy="5835015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Can use this variation to compute causal effect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E46321F-51B3-13C4-FDFE-A7917CB00BF2}" type="slidenum">
              <a:t>125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D4AQAASxEAAF0wAAAuIgAAEAAAACYAAAAIAAAAAQAAAAAAAAA="/>
              </a:ext>
            </a:extLst>
          </p:cNvSpPr>
          <p:nvPr>
            <p:ph type="title"/>
          </p:nvPr>
        </p:nvSpPr>
        <p:spPr>
          <a:xfrm>
            <a:off x="320040" y="2811145"/>
            <a:ext cx="7541895" cy="2745105"/>
          </a:xfrm>
        </p:spPr>
        <p:txBody>
          <a:bodyPr/>
          <a:lstStyle/>
          <a:p>
            <a:pPr>
              <a:defRPr lang="en-us"/>
            </a:pPr>
            <a:r>
              <a:t>II.D. Key takeaways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4E6D04C-02C9-B326-875E-F4739E1071A1}" type="slidenum">
              <a:t>126</a:t>
            </a:fld>
          </a:p>
        </p:txBody>
      </p:sp>
    </p:spTree>
  </p:cSld>
  <p:clrMapOvr>
    <a:masterClrMapping/>
  </p:clrMapOvr>
  <p:transition spd="slow" p14:dur="3400">
    <p:fade/>
    <p:extLst>
      <p:ext uri="smNativeData">
        <pr:smNativeData xmlns:pr="smNativeData" val="fZHMWgAAAABIDQ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IJ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644390"/>
          </a:xfrm>
        </p:spPr>
        <p:txBody>
          <a:bodyPr/>
          <a:lstStyle/>
          <a:p>
            <a:pPr>
              <a:defRPr lang="en-us"/>
            </a:pPr>
            <a:r>
              <a:t>Model </a:t>
            </a:r>
          </a:p>
          <a:p>
            <a:pPr lvl="1">
              <a:defRPr lang="en-us"/>
            </a:pPr>
            <a:r>
              <a:t>	</a:t>
            </a:r>
            <a:r>
              <a:rPr lang="en-us" sz="2400"/>
              <a:t>Use a causal graphical model. Make your assumptions 	explicit even if it is cumbersome. </a:t>
            </a:r>
            <a:endParaRPr lang="en-us" sz="2400"/>
          </a:p>
          <a:p>
            <a:pPr lvl="1">
              <a:defRPr lang="en-us"/>
            </a:pPr>
            <a:endParaRPr lang="en-us" sz="2400"/>
          </a:p>
          <a:p>
            <a:pPr>
              <a:defRPr lang="en-us"/>
            </a:pPr>
            <a:r>
              <a:t>Identify </a:t>
            </a:r>
          </a:p>
          <a:p>
            <a:pPr lvl="1">
              <a:defRPr lang="en-us"/>
            </a:pPr>
            <a:r>
              <a:t>	</a:t>
            </a:r>
            <a:r>
              <a:rPr lang="en-us" sz="2400"/>
              <a:t>Use the graph to identify the effect you are after., or check 	if your desired identification strategy is valid (BEFORE 	looking at the data)</a:t>
            </a:r>
            <a:endParaRPr lang="en-us" sz="2400"/>
          </a:p>
          <a:p>
            <a:pPr lvl="1">
              <a:defRPr lang="en-us"/>
            </a:pPr>
            <a:endParaRPr lang="en-us" sz="2400"/>
          </a:p>
          <a:p>
            <a:pPr>
              <a:defRPr lang="en-us"/>
            </a:pPr>
            <a:r>
              <a:t>Estimate</a:t>
            </a:r>
          </a:p>
          <a:p>
            <a:pPr lvl="1">
              <a:defRPr lang="en-us"/>
            </a:pPr>
            <a:r>
              <a:rPr lang="en-us" sz="2400"/>
              <a:t>	Use any statistical method to estimate the identified effect. </a:t>
            </a:r>
            <a:endParaRPr lang="en-us" sz="2400"/>
          </a:p>
        </p:txBody>
      </p:sp>
      <p:sp>
        <p:nvSpPr>
          <p:cNvPr id="3" name="Title 4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Three steps to causal inference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4E948FD-B3A9-BCBE-E751-45EB061F1110}" type="slidenum">
              <a:t>127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iH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970020"/>
          </a:xfrm>
        </p:spPr>
        <p:txBody>
          <a:bodyPr/>
          <a:lstStyle/>
          <a:p>
            <a:pPr>
              <a:defRPr lang="en-us"/>
            </a:pPr>
            <a:r>
              <a:t>Whenever possible, use randomization.</a:t>
            </a:r>
          </a:p>
          <a:p>
            <a:pPr lvl="1">
              <a:defRPr lang="en-us"/>
            </a:pPr>
            <a:r>
              <a:rPr lang="en-us" sz="1800"/>
              <a:t>If number of output items low, consider using explore-exploit methods. </a:t>
            </a:r>
            <a:endParaRPr lang="en-us" sz="1800"/>
          </a:p>
          <a:p>
            <a:pPr lvl="1">
              <a:defRPr lang="en-us"/>
            </a:pPr>
            <a:endParaRPr lang="en-us" sz="1800"/>
          </a:p>
          <a:p>
            <a:pPr>
              <a:defRPr lang="en-us"/>
            </a:pPr>
            <a:r>
              <a:t>If randomization is not feasible, consider exploiting natural experiments. </a:t>
            </a:r>
          </a:p>
          <a:p>
            <a:pPr lvl="1">
              <a:defRPr lang="en-us"/>
            </a:pPr>
            <a:r>
              <a:rPr lang="en-us" sz="1800"/>
              <a:t>Better to consider multiple sources of natural experiments.</a:t>
            </a:r>
            <a:endParaRPr lang="en-us" sz="1800"/>
          </a:p>
          <a:p>
            <a:pPr lvl="1">
              <a:defRPr lang="en-us"/>
            </a:pPr>
            <a:endParaRPr lang="en-us" sz="1800"/>
          </a:p>
          <a:p>
            <a:pPr>
              <a:defRPr lang="en-us"/>
            </a:pPr>
            <a:r>
              <a:t>If natural experiments are hard to find, consider using conditioning methods.</a:t>
            </a:r>
          </a:p>
          <a:p>
            <a:pPr lvl="1">
              <a:defRPr lang="en-us"/>
            </a:pPr>
            <a:r>
              <a:rPr lang="en-us" sz="1800"/>
              <a:t>Use them as strong hints for causality.</a:t>
            </a:r>
            <a:endParaRPr lang="en-us" sz="1800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Estimating causal effects: Best practices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6A62F01-4FCB-F3D9-851E-B98C615073EC}" type="slidenum">
              <a:t>128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en-us" sz="3000"/>
              <a:t>Causal inference is tricky</a:t>
            </a:r>
            <a:br/>
            <a:r>
              <a:rPr lang="en-us" sz="2100"/>
              <a:t>Correlations are seldom enough. And sometimes horribly misleading.</a:t>
            </a:r>
            <a:br/>
            <a:br/>
            <a:br/>
            <a:br/>
            <a:br/>
            <a:br/>
            <a:br/>
            <a:br/>
            <a:br/>
            <a:br/>
            <a:br/>
            <a:br/>
            <a:br/>
            <a:r>
              <a:rPr lang="en-us" sz="3000"/>
              <a:t>Always be skeptical of causal claims from </a:t>
            </a:r>
            <a:r>
              <a:rPr lang="en-us" sz="3000" strike="sngStrike"/>
              <a:t>observational </a:t>
            </a:r>
            <a:r>
              <a:rPr lang="en-us" sz="3000"/>
              <a:t>any data.</a:t>
            </a:r>
            <a:br/>
            <a:r>
              <a:rPr lang="en-us" sz="2100"/>
              <a:t>More data does not automatically lead to better causal estimates.</a:t>
            </a:r>
            <a:endParaRPr lang="en-us" sz="2100"/>
          </a:p>
        </p:txBody>
      </p:sp>
      <p:sp>
        <p:nvSpPr>
          <p:cNvPr id="4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DFE8FD2-9CF0-AB79-BE46-6A2CC108483F}" type="slidenum">
              <a:t>129</a:t>
            </a:fld>
          </a:p>
        </p:txBody>
      </p:sp>
      <p:pic>
        <p:nvPicPr>
          <p:cNvPr id="5" name="Picture 1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bgQAAHwLAADVMgAAxx0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866900"/>
            <a:ext cx="7543165" cy="29737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IEwAAUycAACA0AABlKgAAECAAACYAAAAIAAAA//////////8="/>
              </a:ext>
            </a:extLst>
          </p:cNvSpPr>
          <p:nvPr/>
        </p:nvSpPr>
        <p:spPr>
          <a:xfrm>
            <a:off x="3215640" y="6392545"/>
            <a:ext cx="5257800" cy="499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2000">
                <a:hlinkClick r:id="rId4"/>
              </a:rPr>
              <a:t>http://tylervigen.com/spurious-correlations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wC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iJ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986020"/>
          </a:xfrm>
        </p:spPr>
        <p:txBody>
          <a:bodyPr/>
          <a:lstStyle/>
          <a:p>
            <a:pPr>
              <a:defRPr lang="en-us"/>
            </a:pPr>
            <a:r>
              <a:t>Hume, 18</a:t>
            </a:r>
            <a:r>
              <a:rPr lang="en-us" baseline="30000"/>
              <a:t>th</a:t>
            </a:r>
            <a:r>
              <a:t> century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If you strike a match and it lights up, does the striking cause lighting?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What if you repeat the experiment 100 times?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How do you know that striking </a:t>
            </a:r>
            <a:r>
              <a:rPr lang="en-us" i="1"/>
              <a:t>always</a:t>
            </a:r>
            <a:r>
              <a:t> leads to light? How is it different from regularity or predictability?</a:t>
            </a:r>
          </a:p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No one knows what causality means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JCK+wY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D55FEA0-EEA0-0008-EEED-185DB0A3184D}" type="slidenum">
              <a:t>13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eiMAAGwzAACKKgAAECAAACYAAAAIAAAA//////////8="/>
              </a:ext>
            </a:extLst>
          </p:cNvSpPr>
          <p:nvPr/>
        </p:nvSpPr>
        <p:spPr>
          <a:xfrm>
            <a:off x="205740" y="5767070"/>
            <a:ext cx="8153400" cy="1148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800"/>
              <a:t>Does causality even exist?</a:t>
            </a:r>
            <a:endParaRPr lang="en-us" sz="2800"/>
          </a:p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endParaRPr lang="en-us" sz="28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DQEgAAEC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III. Hands-on tutorial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E9FCBE1-AF83-CA3D-CD27-596885693B0C}" type="slidenum">
              <a:t>130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qSZqI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IBAAAew4AAG41AAC+GgAAECAAACYAAAAIAAAA//////////8="/>
              </a:ext>
            </a:extLst>
          </p:cNvSpPr>
          <p:nvPr/>
        </p:nvSpPr>
        <p:spPr>
          <a:xfrm>
            <a:off x="777240" y="2353945"/>
            <a:ext cx="7908290" cy="19932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2400"/>
              <a:t>Code and resources available at</a:t>
            </a:r>
            <a:endParaRPr lang="en-us" sz="2400"/>
          </a:p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2400">
                <a:hlinkClick r:id="rId3"/>
              </a:rPr>
              <a:t>http://www.github.com/amit-sharma/causal-inference-tutorial</a:t>
            </a:r>
            <a:endParaRPr lang="en-us" sz="2400"/>
          </a:p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endParaRPr lang="en-us" sz="2100"/>
          </a:p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2100"/>
              <a:t>Contact: </a:t>
            </a:r>
            <a:r>
              <a:rPr lang="en-us" sz="2100">
                <a:hlinkClick r:id="rId4"/>
              </a:rPr>
              <a:t>amshar@microsoft.com</a:t>
            </a:r>
            <a:r>
              <a:rPr lang="en-us" sz="2100"/>
              <a:t>, @amt_shrma</a:t>
            </a:r>
            <a:endParaRPr lang="en-us" sz="2100"/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4B19053-1D99-E466-D709-EB33DE4721BE}" type="slidenum">
              <a:t>131</a:t>
            </a:fld>
          </a:p>
        </p:txBody>
      </p:sp>
    </p:spTree>
  </p:cSld>
  <p:clrMapOvr>
    <a:masterClrMapping/>
  </p:clrMapOvr>
  <p:transition spd="fast" p14:dur="700">
    <p:fade/>
    <p:extLst>
      <p:ext uri="smNativeData">
        <pr:smNativeData xmlns:pr="smNativeData" val="fZHMWgAAAAC8Ag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4"/>
          <p:cNvSpPr>
            <a:extLst>
              <a:ext uri="smNativeData">
                <pr:smNativeData xmlns:pr="smNativeData" val="SMDATA_13_fZHMWhMAAAAlAAAAZQAAAA0AAAAAAAAAAEkAAAAAAAAASQAAAAAAAAABAAAAAAAAAAEAAABQAAAAhbacS3FV1T8AAAAAAADwvwAAAAAAAOA/AAAAAAAA4D8AAAAAAADgPwAAAAAAAOA/AAAAAAAA4D8AAAAAAADgPwAAAAAAAOA/AAAAAAAA4D8CAAAAjAAAAAEAAAAAAAAA0tLSC1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S0tIEUFBQAQAAAAAAAAAAAAAAAAAAAAAAAAAAAAAAAAAAAAAAAAAAig8TAH9/fwAAcsYDzMzMAMDA/wB/f38AAAAAAAAAAAAAAAAAAAAAAAAAAAAhAAAAGAAAABQAAAAyAgAAySEAAJg0AAARJQAAEAAAACYAAAAIAAAA//////////8="/>
              </a:ext>
            </a:extLst>
          </p:cNvSpPr>
          <p:nvPr/>
        </p:nvSpPr>
        <p:spPr>
          <a:xfrm>
            <a:off x="356870" y="5492115"/>
            <a:ext cx="8192770" cy="5334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cwcAADg6AADiJ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0945"/>
            <a:ext cx="9258300" cy="5272405"/>
          </a:xfrm>
        </p:spPr>
        <p:txBody>
          <a:bodyPr/>
          <a:lstStyle/>
          <a:p>
            <a:pPr>
              <a:defRPr lang="en-us"/>
            </a:pPr>
            <a:r>
              <a:t>Need Python, Jupyter notebook</a:t>
            </a:r>
          </a:p>
          <a:p>
            <a:pPr>
              <a:defRPr lang="en-us"/>
            </a:pPr>
            <a:r>
              <a:t>Packages: numpy, pandas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1. Install them using: </a:t>
            </a:r>
          </a:p>
          <a:p>
            <a:pPr>
              <a:defRPr lang="en-us"/>
            </a:pPr>
            <a:r>
              <a:rPr lang="en-us" sz="1800">
                <a:latin typeface="Consolas" pitchFamily="1" charset="0"/>
                <a:ea typeface="Segoe UI Light" pitchFamily="0" charset="0"/>
                <a:cs typeface="Consolas" pitchFamily="1" charset="0"/>
              </a:rPr>
              <a:t>	pip install numpy pandas</a:t>
            </a:r>
            <a:endParaRPr lang="en-us" sz="1800">
              <a:latin typeface="Consolas" pitchFamily="1" charset="0"/>
              <a:ea typeface="Segoe UI Light" pitchFamily="0" charset="0"/>
              <a:cs typeface="Consolas" pitchFamily="1" charset="0"/>
            </a:endParaRPr>
          </a:p>
          <a:p>
            <a:pPr>
              <a:defRPr lang="en-us"/>
            </a:pPr>
            <a:r>
              <a:rPr lang="en-us" sz="1800">
                <a:latin typeface="Consolas" pitchFamily="1" charset="0"/>
                <a:ea typeface="Segoe UI Light" pitchFamily="0" charset="0"/>
                <a:cs typeface="Consolas" pitchFamily="1" charset="0"/>
              </a:rPr>
              <a:t>	pip install scikit-learn</a:t>
            </a:r>
            <a:endParaRPr lang="en-us" sz="1800">
              <a:latin typeface="Consolas" pitchFamily="1" charset="0"/>
              <a:ea typeface="Segoe UI Light" pitchFamily="0" charset="0"/>
              <a:cs typeface="Consolas" pitchFamily="1" charset="0"/>
            </a:endParaRPr>
          </a:p>
          <a:p>
            <a:pPr>
              <a:defRPr lang="en-us"/>
            </a:pPr>
            <a:r>
              <a:rPr lang="en-us" sz="1800">
                <a:latin typeface="Consolas" pitchFamily="1" charset="0"/>
                <a:ea typeface="Segoe UI Light" pitchFamily="0" charset="0"/>
                <a:cs typeface="Consolas" pitchFamily="1" charset="0"/>
              </a:rPr>
              <a:t>	(Optional)</a:t>
            </a:r>
            <a:endParaRPr lang="en-us" sz="1800">
              <a:latin typeface="Consolas" pitchFamily="1" charset="0"/>
              <a:ea typeface="Segoe UI Light" pitchFamily="0" charset="0"/>
              <a:cs typeface="Consolas" pitchFamily="1" charset="0"/>
            </a:endParaRPr>
          </a:p>
          <a:p>
            <a:pPr>
              <a:defRPr lang="en-us"/>
            </a:pPr>
            <a:r>
              <a:rPr lang="en-us" sz="1800">
                <a:latin typeface="Consolas" pitchFamily="1" charset="0"/>
                <a:ea typeface="Segoe UI Light" pitchFamily="0" charset="0"/>
                <a:cs typeface="Consolas" pitchFamily="1" charset="0"/>
              </a:rPr>
              <a:t>	pip install seaborn</a:t>
            </a:r>
            <a:endParaRPr lang="en-us" sz="1800">
              <a:latin typeface="Consolas" pitchFamily="1" charset="0"/>
              <a:ea typeface="Segoe UI Light" pitchFamily="0" charset="0"/>
              <a:cs typeface="Consolas" pitchFamily="1" charset="0"/>
            </a:endParaRP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2. Clone git repository </a:t>
            </a:r>
          </a:p>
          <a:p>
            <a:pPr>
              <a:defRPr lang="en-us"/>
            </a:pPr>
            <a:endParaRPr lang="en-us" sz="3600"/>
          </a:p>
          <a:p>
            <a:pPr>
              <a:defRPr lang="en-us"/>
            </a:pPr>
            <a:r>
              <a:rPr lang="en-us" sz="2400">
                <a:solidFill>
                  <a:schemeClr val="tx2"/>
                </a:solidFill>
                <a:hlinkClick r:id="rId2"/>
              </a:rPr>
              <a:t> https://www.github.com/amit-sharma/causal-inference-tutorial</a:t>
            </a:r>
            <a:endParaRPr lang="en-us" sz="2400">
              <a:solidFill>
                <a:schemeClr val="tx2"/>
              </a:solidFill>
            </a:endParaRPr>
          </a:p>
          <a:p>
            <a:pPr>
              <a:defRPr lang="en-us"/>
            </a:pPr>
          </a:p>
        </p:txBody>
      </p:sp>
      <p:sp>
        <p:nvSpPr>
          <p:cNvPr id="4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Prerequisites</a:t>
            </a:r>
          </a:p>
        </p:txBody>
      </p:sp>
      <p:sp>
        <p:nvSpPr>
          <p:cNvPr id="5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CE6BF0E-40A1-B349-EF5E-B61CF11019E3}" type="slidenum">
              <a:t>132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Example 1: Does having ice cream cause you to  swim?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11C1DAA-E49C-49EB-D2A4-12BE53EA2447}" type="slidenum">
              <a:t>133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2AMAANsIAADdMQAAei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439545"/>
            <a:ext cx="7480935" cy="48152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Step 1: Model the world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CF66855-1B81-A39E-CF4E-EDCB260039B8}" type="slidenum">
              <a:t>134</a:t>
            </a:fld>
          </a:p>
        </p:txBody>
      </p:sp>
      <p:grpSp>
        <p:nvGrpSpPr>
          <p:cNvPr id="5" name="Group 4"/>
          <p:cNvGrpSpPr>
            <a:extLst>
              <a:ext uri="smNativeData">
                <pr:smNativeData xmlns:pr="smNativeData" val="SMDATA_7_fZHMWhMAAAAlAAAAAQAAAA8BAAAAkAAAAEgAAACQAAAASAAAAAAAAAAAAAAAAAAAABcAAAAUAAAAAAAAAAAAAAD/fwAA/38AAAAAAAAJAAAABAAAAAACXbgMAAAAEAAAAAAAAAAAAAAAAAAAAAAAAAAfAAAAVAAAAAAAAAAAAAAAAAAAAAAAAAAAAAAAAAAAAAAAAAAAAAAAAAAAAAAAAAAAAAAAAAAAAAAAAAAAAAAAAAAAAAAAAAAAAAAAAAAAAAAAAAAAAAAAAAAAACEAAAAYAAAAFAAAAMAAAAAzCwAAwjgAALAdAAAQAAAAJgAAAAgAAAD/////AAAAAA=="/>
              </a:ext>
            </a:extLst>
          </p:cNvGrpSpPr>
          <p:nvPr/>
        </p:nvGrpSpPr>
        <p:grpSpPr>
          <a:xfrm>
            <a:off x="121920" y="1820545"/>
            <a:ext cx="9104630" cy="3005455"/>
            <a:chOff x="121920" y="1820545"/>
            <a:chExt cx="9104630" cy="3005455"/>
          </a:xfrm>
        </p:grpSpPr>
        <p:sp>
          <p:nvSpPr>
            <p:cNvPr id="12" name="Oval 5"/>
            <p:cNvSpPr>
              <a:extLst>
                <a:ext uri="smNativeData">
                  <pr:smNativeData xmlns:pr="smNativeData" val="SMDATA_13_fZHMWhMAAAAlAAAAZgAAAA0AAAAAAAAAAEgAAAAA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DAAAAAZRcAALgUAACwHQAAAAAAACYAAAAIAAAA//////////8="/>
                </a:ext>
              </a:extLst>
            </p:cNvSpPr>
            <p:nvPr/>
          </p:nvSpPr>
          <p:spPr>
            <a:xfrm>
              <a:off x="121920" y="3803015"/>
              <a:ext cx="3246120" cy="10229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0" tIns="45720" rIns="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3200"/>
                <a:t>Ice Cream</a:t>
              </a:r>
              <a:endParaRPr lang="en-us" sz="3200"/>
            </a:p>
          </p:txBody>
        </p:sp>
        <p:sp>
          <p:nvSpPr>
            <p:cNvPr id="11" name="Oval 6"/>
            <p:cNvSpPr>
              <a:extLst>
                <a:ext uri="smNativeData">
                  <pr:smNativeData xmlns:pr="smNativeData" val="SMDATA_13_fZHMWhMAAAAlAAAAZgAAAA0AAAAAAAAAAEgAAAAA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CNEAAAMwsAAPUpAAB+EQAAAAAAACYAAAAIAAAA//////////8="/>
                </a:ext>
              </a:extLst>
            </p:cNvSpPr>
            <p:nvPr/>
          </p:nvSpPr>
          <p:spPr>
            <a:xfrm>
              <a:off x="2690495" y="1820545"/>
              <a:ext cx="4130040" cy="10229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0" tIns="45720" rIns="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3200"/>
                <a:t>Temperature</a:t>
              </a:r>
              <a:endParaRPr lang="en-us" sz="3200"/>
            </a:p>
          </p:txBody>
        </p:sp>
        <p:sp>
          <p:nvSpPr>
            <p:cNvPr id="10" name="Oval 7"/>
            <p:cNvSpPr>
              <a:extLst>
                <a:ext uri="smNativeData">
                  <pr:smNativeData xmlns:pr="smNativeData" val="SMDATA_13_fZHMWhMAAAAlAAAAZgAAAA0AAAAAAAAAAEgAAAAA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AIwAAYBcAAMI4AACrHQAAAAAAACYAAAAIAAAA//////////8="/>
                </a:ext>
              </a:extLst>
            </p:cNvSpPr>
            <p:nvPr/>
          </p:nvSpPr>
          <p:spPr>
            <a:xfrm>
              <a:off x="5730240" y="3799840"/>
              <a:ext cx="3496310" cy="10229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0" tIns="45720" rIns="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3200"/>
                <a:t>Swimming</a:t>
              </a:r>
              <a:endParaRPr lang="en-us" sz="3200"/>
            </a:p>
          </p:txBody>
        </p:sp>
        <p:cxnSp>
          <p:nvCxnSpPr>
            <p:cNvPr id="9" name="Straight Arrow Connector 8"/>
            <p:cNvCxnSpPr>
              <a:stCxn id="12" idx="6"/>
              <a:endCxn id="10" idx="2"/>
              <a:extLst>
                <a:ext uri="smNativeData">
                  <pr:smNativeData xmlns:pr="smNativeData" val="SMDATA_13_fZHMWhMAAAAlAAAADQAAAA0AAAAAkAAAAEgAAACQAAAASAAAAAAAAAAAAAAAAg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gAAALoUGgx4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C4FAAAhhoAAEAjAACKGgAAAAAAACYAAAAIAAAA//////////8="/>
                </a:ext>
              </a:extLst>
            </p:cNvCxnSpPr>
            <p:nvPr/>
          </p:nvCxnSpPr>
          <p:spPr>
            <a:xfrm>
              <a:off x="4547870" y="3131820"/>
              <a:ext cx="2540" cy="2362200"/>
            </a:xfrm>
            <a:prstGeom prst="straightConnector1">
              <a:avLst/>
            </a:prstGeom>
            <a:noFill/>
            <a:ln w="76200" cap="flat" cmpd="sng" algn="ctr">
              <a:solidFill>
                <a:schemeClr val="accent1"/>
              </a:solidFill>
              <a:prstDash val="sysDash"/>
              <a:headEnd type="none"/>
              <a:tailEnd type="triangle" w="med" len="med"/>
            </a:ln>
            <a:effectLst/>
          </p:spPr>
        </p:cxnSp>
        <p:cxnSp>
          <p:nvCxnSpPr>
            <p:cNvPr id="8" name="Straight Arrow Connector 9"/>
            <p:cNvCxnSpPr>
              <a:stCxn id="11" idx="3"/>
              <a:endCxn id="12" idx="0"/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NLS0gt4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MAWAAMAAAAEAAAAAAAAAAAAAAAAAAAAAAAAAAeAAAAaAAAAAAAAAAAAAAAAAAAAAAAAAAAAAAAECcAABAnAAAAAAAAAAAAAAAAAAAAAAAAAAAAAAAAAAAAAAAAAAAAABQAAAAAAAAAwMD/AAAAAABkAAAAMgAAAAAAAABkAAAAAAAAAH9/fwAKAAAAHwAAAFQAAAD///8AUFBQAQAAAAAAAAAAAAAAAAAAAAAAAAAAAAAAAAAAAAAAAAAA0tLSBH9/fwAAcsYDzMzMAMDA/wB/f38AAAAAAAAAAAAAAAAAAAAAAAAAAAAhAAAAGAAAABQAAAC8CgAAkhAAAEUUAABlFwAAAAAAACYAAAAIAAAA//////////8="/>
                </a:ext>
              </a:extLst>
            </p:cNvCxnSpPr>
            <p:nvPr/>
          </p:nvCxnSpPr>
          <p:spPr>
            <a:xfrm>
              <a:off x="1965325" y="2473325"/>
              <a:ext cx="1109345" cy="1550035"/>
            </a:xfrm>
            <a:prstGeom prst="straightConnector1">
              <a:avLst/>
            </a:prstGeom>
            <a:noFill/>
            <a:ln w="76200" cap="flat" cmpd="sng" algn="ctr">
              <a:solidFill>
                <a:schemeClr val="tx2"/>
              </a:solidFill>
              <a:prstDash val="solid"/>
              <a:headEnd type="none"/>
              <a:tailEnd type="triangle" w="med" len="med"/>
            </a:ln>
            <a:effectLst/>
          </p:spPr>
        </p:cxnSp>
        <p:cxnSp>
          <p:nvCxnSpPr>
            <p:cNvPr id="7" name="Straight Arrow Connector 10"/>
            <p:cNvCxnSpPr>
              <a:stCxn id="11" idx="5"/>
              <a:endCxn id="10" idx="0"/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NLS0gt4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QFUwAMAAAAEAAAAAAAAAAAAAAAAAAAAAAAAAAeAAAAaAAAAAAAAAAAAAAAAAAAAAAAAAAAAAAAECcAABAnAAAAAAAAAAAAAAAAAAAAAAAAAAAAAAAAAAAAAAAAAAAAABQAAAAAAAAAwMD/AAAAAABkAAAAMgAAAAAAAABkAAAAAAAAAH9/fwAKAAAAHwAAAFQAAAD///8AUFBQAQAAAAAAAAAAAAAAAAAAAAAAAAAAAAAAAAAAAAAAAAAA0tLSBH9/fwAAcsYDzMzMAMDA/wB/f38AAAAAAAAAAAAAAAAAAAAAAAAAAAAhAAAAGAAAABQAAAA9JgAAkhAAAAEuAABgFwAAAAAAACYAAAAIAAAA//////////8="/>
                </a:ext>
              </a:extLst>
            </p:cNvCxnSpPr>
            <p:nvPr/>
          </p:nvCxnSpPr>
          <p:spPr>
            <a:xfrm flipH="1">
              <a:off x="6294120" y="2615565"/>
              <a:ext cx="1106170" cy="1262380"/>
            </a:xfrm>
            <a:prstGeom prst="straightConnector1">
              <a:avLst/>
            </a:prstGeom>
            <a:noFill/>
            <a:ln w="76200" cap="flat" cmpd="sng" algn="ctr">
              <a:solidFill>
                <a:schemeClr val="tx2"/>
              </a:solidFill>
              <a:prstDash val="solid"/>
              <a:headEnd type="none"/>
              <a:tailEnd type="triangle" w="med" len="med"/>
            </a:ln>
            <a:effectLst/>
          </p:spPr>
        </p:cxnSp>
        <p:sp>
          <p:nvSpPr>
            <p:cNvPr id="6" name="TextBox 11"/>
            <p:cNvSpPr>
              <a:extLst>
                <a:ext uri="smNativeData">
                  <pr:smNativeData xmlns:pr="smNativeData" val="SMDATA_13_fZHMWhMAAAAlAAAAZAAAAE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QFQw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IGgAAvhQAAJUfAAAJGwAAACAAACYAAAAIAAAA//////////8="/>
                </a:ext>
              </a:extLst>
            </p:cNvSpPr>
            <p:nvPr/>
          </p:nvSpPr>
          <p:spPr>
            <a:xfrm>
              <a:off x="4272280" y="3371850"/>
              <a:ext cx="861695" cy="10229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en-us"/>
              </a:pPr>
              <a:r>
                <a:t>?</a:t>
              </a:r>
            </a:p>
          </p:txBody>
        </p:sp>
      </p:grp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Step 2: Identify the causal effect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0549E13-5DDD-0168-93EC-AB3DD0A265FE}" type="slidenum">
              <a:t>135</a:t>
            </a:fld>
          </a:p>
        </p:txBody>
      </p:sp>
      <p:grpSp>
        <p:nvGrpSpPr>
          <p:cNvPr id="5" name="Group 4"/>
          <p:cNvGrpSpPr>
            <a:extLst>
              <a:ext uri="smNativeData">
                <pr:smNativeData xmlns:pr="smNativeData" val="SMDATA_7_fZHMWh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Mj+//95CwAAlzoAAOInAAAQAAAAJgAAAAgAAAD/////AAAAAA=="/>
              </a:ext>
            </a:extLst>
          </p:cNvGrpSpPr>
          <p:nvPr/>
        </p:nvGrpSpPr>
        <p:grpSpPr>
          <a:xfrm>
            <a:off x="-198120" y="1864995"/>
            <a:ext cx="9722485" cy="4618355"/>
            <a:chOff x="-198120" y="1864995"/>
            <a:chExt cx="9722485" cy="4618355"/>
          </a:xfrm>
        </p:grpSpPr>
        <p:sp>
          <p:nvSpPr>
            <p:cNvPr id="12" name="Oval 5"/>
            <p:cNvSpPr>
              <a:extLst>
                <a:ext uri="smNativeData">
                  <pr:smNativeData xmlns:pr="smNativeData" val="SMDATA_13_fZHMWhMAAAAlAAAAZgAAAA0AAAAAAAAAAEgAAAAA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QAQAAqxcAAEgVAAD2HQAAAAAAACYAAAAIAAAA//////////8="/>
                </a:ext>
              </a:extLst>
            </p:cNvSpPr>
            <p:nvPr/>
          </p:nvSpPr>
          <p:spPr>
            <a:xfrm>
              <a:off x="213360" y="3847465"/>
              <a:ext cx="3246120" cy="10229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0" tIns="45720" rIns="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3200"/>
                <a:t>Ice Cream</a:t>
              </a:r>
              <a:endParaRPr lang="en-us" sz="3200"/>
            </a:p>
          </p:txBody>
        </p:sp>
        <p:sp>
          <p:nvSpPr>
            <p:cNvPr id="11" name="Oval 6"/>
            <p:cNvSpPr>
              <a:extLst>
                <a:ext uri="smNativeData">
                  <pr:smNativeData xmlns:pr="smNativeData" val="SMDATA_13_fZHMWhMAAAAlAAAAZgAAAA0AAAAAAAAAAEgAAAAA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dEQAAeQsAAIYqAADEEQAAAAAAACYAAAAIAAAA//////////8="/>
                </a:ext>
              </a:extLst>
            </p:cNvSpPr>
            <p:nvPr/>
          </p:nvSpPr>
          <p:spPr>
            <a:xfrm>
              <a:off x="2781935" y="1864995"/>
              <a:ext cx="4130675" cy="10229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0" tIns="45720" rIns="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3200"/>
                <a:t>Temperature</a:t>
              </a:r>
              <a:endParaRPr lang="en-us" sz="3200"/>
            </a:p>
          </p:txBody>
        </p:sp>
        <p:sp>
          <p:nvSpPr>
            <p:cNvPr id="10" name="Oval 7"/>
            <p:cNvSpPr>
              <a:extLst>
                <a:ext uri="smNativeData">
                  <pr:smNativeData xmlns:pr="smNativeData" val="SMDATA_13_fZHMWhMAAAAlAAAAZgAAAA0AAAAAAAAAAEgAAAAA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DQIwAAphcAAFM5AADxHQAAAAAAACYAAAAIAAAA//////////8="/>
                </a:ext>
              </a:extLst>
            </p:cNvSpPr>
            <p:nvPr/>
          </p:nvSpPr>
          <p:spPr>
            <a:xfrm>
              <a:off x="5821680" y="3844290"/>
              <a:ext cx="3496945" cy="10229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0" tIns="45720" rIns="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3200"/>
                <a:t>Swimming</a:t>
              </a:r>
              <a:endParaRPr lang="en-us" sz="3200"/>
            </a:p>
          </p:txBody>
        </p:sp>
        <p:cxnSp>
          <p:nvCxnSpPr>
            <p:cNvPr id="9" name="Straight Arrow Connector 8"/>
            <p:cNvCxnSpPr>
              <a:stCxn id="12" idx="6"/>
              <a:endCxn id="10" idx="2"/>
              <a:extLst>
                <a:ext uri="smNativeData">
                  <pr:smNativeData xmlns:pr="smNativeData" val="SMDATA_13_fZHMWhMAAAAlAAAADQAAAA0AAAAAkAAAAEgAAACQAAAASAAAAAAAAAAAAAAAAg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gAAALoUGgx4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BIFQAAzBoAANAjAADQGgAAAAAAACYAAAAIAAAA//////////8="/>
                </a:ext>
              </a:extLst>
            </p:cNvCxnSpPr>
            <p:nvPr/>
          </p:nvCxnSpPr>
          <p:spPr>
            <a:xfrm>
              <a:off x="4639310" y="3176270"/>
              <a:ext cx="2540" cy="2362200"/>
            </a:xfrm>
            <a:prstGeom prst="straightConnector1">
              <a:avLst/>
            </a:prstGeom>
            <a:noFill/>
            <a:ln w="76200" cap="flat" cmpd="sng" algn="ctr">
              <a:solidFill>
                <a:schemeClr val="accent1"/>
              </a:solidFill>
              <a:prstDash val="sysDash"/>
              <a:headEnd type="none"/>
              <a:tailEnd type="triangle" w="med" len="med"/>
            </a:ln>
            <a:effectLst/>
          </p:spPr>
        </p:cxnSp>
        <p:cxnSp>
          <p:nvCxnSpPr>
            <p:cNvPr id="8" name="Straight Arrow Connector 9"/>
            <p:cNvCxnSpPr>
              <a:stCxn id="11" idx="3"/>
              <a:endCxn id="12" idx="0"/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NLS0gt4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UFBQAQAAAAAAAAAAAAAAAAAAAAAAAAAAAAAAAAAAAAAAAAAA0tLSBH9/fwAAcsYDzMzMAMDA/wB/f38AAAAAAAAAAAAAAAAAAAAAAAAAAAAhAAAAGAAAABQAAABMCwAA2BAAANYUAACrFwAAAAAAACYAAAAIAAAA//////////8="/>
                </a:ext>
              </a:extLst>
            </p:cNvCxnSpPr>
            <p:nvPr/>
          </p:nvCxnSpPr>
          <p:spPr>
            <a:xfrm>
              <a:off x="2056765" y="2517775"/>
              <a:ext cx="1109345" cy="1550670"/>
            </a:xfrm>
            <a:prstGeom prst="straightConnector1">
              <a:avLst/>
            </a:prstGeom>
            <a:noFill/>
            <a:ln w="76200" cap="flat" cmpd="sng" algn="ctr">
              <a:solidFill>
                <a:schemeClr val="tx2"/>
              </a:solidFill>
              <a:prstDash val="solid"/>
              <a:headEnd type="none"/>
              <a:tailEnd type="triangle" w="med" len="med"/>
            </a:ln>
            <a:effectLst/>
          </p:spPr>
        </p:cxnSp>
        <p:cxnSp>
          <p:nvCxnSpPr>
            <p:cNvPr id="7" name="Straight Arrow Connector 10"/>
            <p:cNvCxnSpPr>
              <a:stCxn id="11" idx="5"/>
              <a:endCxn id="10" idx="0"/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NLS0gt4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JWqsxcMAAAAEAAAAAAAAAAAAAAAAAAAAAAAAAAeAAAAaAAAAAAAAAAAAAAAAAAAAAAAAAAAAAAAECcAABAnAAAAAAAAAAAAAAAAAAAAAAAAAAAAAAAAAAAAAAAAAAAAABQAAAAAAAAAwMD/AAAAAABkAAAAMgAAAAAAAABkAAAAAAAAAH9/fwAKAAAAHwAAAFQAAAD///8AUFBQAQAAAAAAAAAAAAAAAAAAAAAAAAAAAAAAAAAAAAAAAAAA0tLSBH9/fwAAcsYDzMzMAMDA/wB/f38AAAAAAAAAAAAAAAAAAAAAAAAAAAAhAAAAGAAAABQAAADOJgAA2BAAAJIuAACmFwAAAAAAACYAAAAIAAAA//////////8="/>
                </a:ext>
              </a:extLst>
            </p:cNvCxnSpPr>
            <p:nvPr/>
          </p:nvCxnSpPr>
          <p:spPr>
            <a:xfrm flipH="1">
              <a:off x="6386195" y="2660015"/>
              <a:ext cx="1106170" cy="1262380"/>
            </a:xfrm>
            <a:prstGeom prst="straightConnector1">
              <a:avLst/>
            </a:prstGeom>
            <a:noFill/>
            <a:ln w="76200" cap="flat" cmpd="sng" algn="ctr">
              <a:solidFill>
                <a:schemeClr val="tx2"/>
              </a:solidFill>
              <a:prstDash val="solid"/>
              <a:headEnd type="none"/>
              <a:tailEnd type="triangle" w="med" len="med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8"/>
                <p:cNvSpPr>
                  <a:extLst>
                    <a:ext uri="smNativeData">
  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DI/v//DB8AAJc6AADiJwAAAAAAACYAAAAIAAAA//////////8="/>
                    </a:ext>
                  </a:extLst>
                </p:cNvSpPr>
                <p:nvPr/>
              </p:nvSpPr>
              <p:spPr>
                <a:xfrm>
                  <a:off x="-198120" y="5046980"/>
                  <a:ext cx="9722485" cy="14363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6" name="TextBox 58"/>
                <p:cNvSpPr>
                  <a:spLocks noRot="1" noChangeAspect="1" noMove="1" noResize="1" noEditPoints="1" noAdjustHandles="1" noChangeArrowheads="1" noChangeShapeType="1" noTextEdit="1"/>
                  <a:extLst>
                    <a:ext uri="smNativeData">
  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FaBjj/EsFpSuxcTNZdADh0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I/v//DB8AAJc6AADiJwAAAAAAACYAAAAIAAAA//////////8="/>
                    </a:ext>
                  </a:extLst>
                </p:cNvSpPr>
                <p:nvPr/>
              </p:nvSpPr>
              <p:spPr>
                <a:xfrm>
                  <a:off x="-198120" y="5046980"/>
                  <a:ext cx="9722485" cy="1436370"/>
                </a:xfrm>
                <a:prstGeom prst="rect">
                  <a:avLst/>
                </a:prstGeom>
                <a:blipFill>
                  <a:blip r:embed="rId2"/>
                  <a:srcRect/>
                  <a:stretch/>
                </a:blipFill>
                <a:ln>
                  <a:noFill/>
                </a:ln>
                <a:effectLst/>
              </p:spPr>
            </p:sp>
          </mc:Fallback>
        </mc:AlternateContent>
      </p:grp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Step 3: Estimate the effect</a:t>
            </a:r>
          </a:p>
        </p:txBody>
      </p:sp>
      <p:sp>
        <p:nvSpPr>
          <p:cNvPr id="3" name="Text Placeholder 4"/>
          <p:cNvSpPr>
            <a:spLocks noGrp="1" noChangeArrowheads="1"/>
            <a:extLst>
              <a:ext uri="smNativeData">
                <pr:smNativeData xmlns:pr="smNativeData" val="SMDATA_13_fZHMWhMAAAAlAAAAZAAAAA0AAAAANwAAADcAAAA3AAAANwAAAAAAAAABAAAAAAAAAAEAAABQAAAAAAAAAAAA4D8AAAAAAADgPwAAAAAAAOA/AAAAAAAA4D8AAAAAAADgPwAAAAAAAOA/AAAAAAAA4D8AAAAAAADgPwAAAAAAAOA/AAAAAAAA4D8CAAAAjAAAAAEAAAAAAAAA////AFBQUAgA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AHLGBn9/fwAAcsYDzMzMAMDA/wB/f38AAAAAAAAAAAAAAAAAAAAAAAAAAAAhAAAAGAAAABQAAABEAQAAgwcAABs4AADxKwAAEAAAACYAAAAIAAAAgQAAAAAAAAA="/>
              </a:ext>
            </a:extLst>
          </p:cNvSpPr>
          <p:nvPr>
            <p:ph type="body" idx="4294967295"/>
          </p:nvPr>
        </p:nvSpPr>
        <p:spPr>
          <a:xfrm>
            <a:off x="205740" y="1221105"/>
            <a:ext cx="8914765" cy="5922010"/>
          </a:xfrm>
        </p:spPr>
        <p:txBody>
          <a:bodyPr vert="horz" wrap="square" lIns="34925" tIns="34925" rIns="34925" bIns="34925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en-us" sz="1800" b="1"/>
              <a:t>def linear_causal_estimate(df):</a:t>
            </a:r>
            <a:endParaRPr lang="en-us" sz="1800" b="1"/>
          </a:p>
          <a:p>
            <a:pPr>
              <a:defRPr lang="en-us"/>
            </a:pPr>
            <a:r>
              <a:rPr lang="en-us" sz="1800"/>
              <a:t>        observed_common_causes = df[['w0']]</a:t>
            </a:r>
            <a:endParaRPr lang="en-us" sz="1800"/>
          </a:p>
          <a:p>
            <a:pPr>
              <a:defRPr lang="en-us"/>
            </a:pPr>
            <a:r>
              <a:rPr lang="en-us" sz="1800"/>
              <a:t>        treatment_2d = df["Treatment"].values.reshape(len(df["Treatment"]), -1)</a:t>
            </a:r>
            <a:endParaRPr lang="en-us" sz="1800"/>
          </a:p>
          <a:p>
            <a:pPr>
              <a:defRPr lang="en-us"/>
            </a:pPr>
            <a:r>
              <a:rPr lang="en-us" sz="1800"/>
              <a:t>        </a:t>
            </a:r>
            <a:endParaRPr lang="en-us" sz="1800"/>
          </a:p>
          <a:p>
            <a:pPr>
              <a:defRPr lang="en-us"/>
            </a:pPr>
            <a:r>
              <a:rPr lang="en-us" sz="1800"/>
              <a:t>        features = np.concatenate((treatment_2d, observed_common_causes),</a:t>
            </a:r>
            <a:endParaRPr lang="en-us" sz="1800"/>
          </a:p>
          <a:p>
            <a:pPr>
              <a:defRPr lang="en-us"/>
            </a:pPr>
            <a:r>
              <a:rPr lang="en-us" sz="1800"/>
              <a:t>                axis=1)</a:t>
            </a:r>
            <a:endParaRPr lang="en-us" sz="1800"/>
          </a:p>
          <a:p>
            <a:pPr>
              <a:defRPr lang="en-us"/>
            </a:pPr>
            <a:r>
              <a:rPr lang="en-us" sz="1800"/>
              <a:t>        model = linear_model.LinearRegression()</a:t>
            </a:r>
            <a:endParaRPr lang="en-us" sz="1800"/>
          </a:p>
          <a:p>
            <a:pPr>
              <a:defRPr lang="en-us"/>
            </a:pPr>
            <a:r>
              <a:rPr lang="en-us" sz="1800"/>
              <a:t>        model.fit(features, df["Outcome"])</a:t>
            </a:r>
            <a:endParaRPr lang="en-us" sz="1800"/>
          </a:p>
          <a:p>
            <a:pPr>
              <a:defRPr lang="en-us"/>
            </a:pPr>
            <a:r>
              <a:rPr lang="en-us" sz="1800"/>
              <a:t>        coefficients = model.coef_</a:t>
            </a:r>
            <a:endParaRPr lang="en-us" sz="1800"/>
          </a:p>
          <a:p>
            <a:pPr>
              <a:defRPr lang="en-us"/>
            </a:pPr>
            <a:r>
              <a:rPr lang="en-us" sz="1800"/>
              <a:t>        estimate= {'value':coefficients[0],</a:t>
            </a:r>
            <a:endParaRPr lang="en-us" sz="1800"/>
          </a:p>
          <a:p>
            <a:pPr>
              <a:defRPr lang="en-us"/>
            </a:pPr>
            <a:r>
              <a:rPr lang="en-us" sz="1800"/>
              <a:t>                   'intercept':model.intercept_}</a:t>
            </a:r>
            <a:endParaRPr lang="en-us" sz="1800"/>
          </a:p>
          <a:p>
            <a:pPr>
              <a:defRPr lang="en-us"/>
            </a:pPr>
            <a:r>
              <a:rPr lang="en-us" sz="1800"/>
              <a:t>        return estimate</a:t>
            </a:r>
            <a:endParaRPr lang="en-us" sz="1800"/>
          </a:p>
          <a:p>
            <a:pPr>
              <a:defRPr lang="en-us"/>
            </a:pPr>
            <a:endParaRPr lang="en-us" sz="1800"/>
          </a:p>
          <a:p>
            <a:pPr>
              <a:defRPr lang="en-us"/>
            </a:pPr>
            <a:endParaRPr lang="en-us" sz="1800"/>
          </a:p>
          <a:p>
            <a:pPr>
              <a:defRPr lang="en-us"/>
            </a:pPr>
            <a:r>
              <a:rPr lang="en-us" sz="1800" b="1"/>
              <a:t>estimate = linear_causal_estimate(df)</a:t>
            </a:r>
            <a:endParaRPr lang="en-us" sz="1800" b="1"/>
          </a:p>
          <a:p>
            <a:pPr>
              <a:defRPr lang="en-us"/>
            </a:pPr>
            <a:r>
              <a:rPr lang="en-us" sz="1800" b="1"/>
              <a:t>print("Causal Estimate is " + str(estimate["value"]))</a:t>
            </a:r>
            <a:endParaRPr lang="en-us" sz="1800" b="1"/>
          </a:p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EB988C9-8783-EC7E-CD01-712BC64F3B24}" type="slidenum">
              <a:t>136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Step 3: Estimate the effect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019722D-63AD-4C84-E3A1-95D13CEF15C0}" type="slidenum">
              <a:t>137</a:t>
            </a:fld>
          </a:p>
        </p:txBody>
      </p:sp>
      <p:pic>
        <p:nvPicPr>
          <p:cNvPr id="4" name="Picture 10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igUAAMgHAADNLgAA0i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" y="1264920"/>
            <a:ext cx="6707505" cy="52082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Rectangle: Rounded Corners 11"/>
          <p:cNvSpPr>
            <a:extLst>
              <a:ext uri="smNativeData">
                <pr:smNativeData xmlns:pr="smNativeData" val="SMDATA_13_fZHMWhMAAAAlAAAAZQAAAA0AAAAAAAAAAEkAAAAAAAAASQAAAAAAAAABAAAAAAAAAAEAAABQAAAAhbacS3FV1T8AAAAAAADwvwAAAAAAAOA/AAAAAAAA4D8AAAAAAADgPwAAAAAAAOA/AAAAAAAA4D8AAAAAAADgPwAAAAAAAOA/AAAAAAAA4D8CAAAAjAAAAAEAAAAAAAAA////CV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CUFBQAQAAAAAAAAAAAAAAAAAAAAAAAAAAAAAAAAAAAAAAAAAAig8TAH9/fwAAcsYDzMzMAMDA/wB/f38AAAAAAAAAAAAAAAAAAAAAAAAAAAAhAAAAGAAAABQAAADIEwAAWx8AAGgZAAA7IQAAEAAAACYAAAAIAAAA//////////8="/>
              </a:ext>
            </a:extLst>
          </p:cNvSpPr>
          <p:nvPr/>
        </p:nvSpPr>
        <p:spPr>
          <a:xfrm>
            <a:off x="3215640" y="5097145"/>
            <a:ext cx="914400" cy="304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Study the effect of  app store recommendation system.</a:t>
            </a:r>
          </a:p>
          <a:p>
            <a:pPr>
              <a:defRPr lang="en-us"/>
            </a:pPr>
            <a:r>
              <a:t>Using system logs, </a:t>
            </a:r>
          </a:p>
          <a:p>
            <a:pPr>
              <a:defRPr lang="en-us"/>
            </a:pPr>
            <a:r>
              <a:t>	Compare two recommendation algorithms.</a:t>
            </a:r>
          </a:p>
          <a:p>
            <a:pPr>
              <a:defRPr lang="en-us"/>
            </a:pPr>
            <a:r>
              <a:t>	Estimate the causal effect of recommendations.</a:t>
            </a:r>
          </a:p>
          <a:p>
            <a:pPr>
              <a:defRPr lang="en-us"/>
            </a:pP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0F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Example 2: Effect of recommendations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NX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5998ED6-98F8-CC78-B621-6E2DC06F403B}" type="slidenum">
              <a:t>138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rPr lang="en-us" b="1"/>
              <a:t>Situation:</a:t>
            </a:r>
            <a:r>
              <a:t> Two Algorithms, A and B, were used to show app recommendations on the Store.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rPr lang="en-us" b="1"/>
              <a:t>Data:</a:t>
            </a:r>
            <a:r>
              <a:t> System log data recording users’ visits.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rPr lang="en-us" b="1"/>
              <a:t>Causal question:</a:t>
            </a:r>
            <a:r>
              <a:t> Which algorithm leads to higher click-through rates? </a:t>
            </a: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p+Ry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I. Which of the two algorithms is better?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iGRy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38662EC-A2AE-D394-E03E-54C12C701601}" type="slidenum">
              <a:t>139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Qp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aL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6281420"/>
          </a:xfrm>
        </p:spPr>
        <p:txBody>
          <a:bodyPr/>
          <a:lstStyle/>
          <a:p>
            <a:pPr>
              <a:defRPr lang="en-us"/>
            </a:pPr>
            <a:r>
              <a:t>Empirical causal inference is pragmatic, best-effort.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Concerns effect of actions </a:t>
            </a:r>
            <a:r>
              <a:rPr lang="en-us" b="1"/>
              <a:t>that generalize to all reasonable contexts</a:t>
            </a:r>
            <a:r>
              <a:t>.</a:t>
            </a:r>
          </a:p>
          <a:p>
            <a:pPr>
              <a:defRPr lang="en-us"/>
            </a:pPr>
            <a:r>
              <a:t>	</a:t>
            </a:r>
            <a:r>
              <a:rPr lang="en-us" sz="2400" i="1"/>
              <a:t>If I strike a match, would it light up </a:t>
            </a:r>
            <a:r>
              <a:rPr lang="en-us" sz="2400" b="1" i="1"/>
              <a:t>(assuming that everything else stays the same)</a:t>
            </a:r>
            <a:r>
              <a:rPr lang="en-us" sz="2400" i="1"/>
              <a:t>?</a:t>
            </a:r>
            <a:endParaRPr lang="en-us" sz="2400" i="1"/>
          </a:p>
          <a:p>
            <a:pPr>
              <a:defRPr lang="en-us"/>
            </a:pPr>
            <a:endParaRPr lang="en-us" sz="2400" i="1"/>
          </a:p>
          <a:p>
            <a:pPr defTabSz="932815">
              <a:spcBef>
                <a:spcPts val="0"/>
              </a:spcBef>
              <a:spcAft>
                <a:spcPts val="600"/>
              </a:spcAft>
              <a:tabLst/>
              <a:defRPr lang="en-us"/>
            </a:pPr>
            <a:r>
              <a:rPr lang="en-us" sz="2800">
                <a:solidFill>
                  <a:srgbClr val="FFFFFF"/>
                </a:solidFill>
                <a:latin typeface="Segoe UI" pitchFamily="0" charset="0"/>
                <a:ea typeface="Segoe UI Light" pitchFamily="0" charset="0"/>
                <a:cs typeface="Segoe UI Light" pitchFamily="0" charset="0"/>
              </a:rPr>
              <a:t>“A bag of tricks to produce knowledge!”</a:t>
            </a:r>
            <a:endParaRPr lang="en-us" sz="2400" i="1"/>
          </a:p>
          <a:p>
            <a:pPr>
              <a:defRPr lang="en-us"/>
            </a:pPr>
            <a:r>
              <a:t>--Try the action multiple times</a:t>
            </a:r>
          </a:p>
          <a:p>
            <a:pPr>
              <a:defRPr lang="en-us"/>
            </a:pPr>
            <a:r>
              <a:t>--Try controlling for the environment</a:t>
            </a:r>
          </a:p>
          <a:p>
            <a:pPr>
              <a:defRPr lang="en-us"/>
            </a:pPr>
            <a:r>
              <a:t>--Somehow account for uncontrolled factors</a:t>
            </a:r>
          </a:p>
          <a:p>
            <a:pPr>
              <a:defRPr lang="en-us"/>
            </a:pPr>
          </a:p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Still, everyone aims to find causal effects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88w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BFF9B90-DEE6-AA6D-A847-2838D5095E7D}" type="slidenum">
              <a:t>14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sE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nC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600075"/>
          </a:xfrm>
        </p:spPr>
        <p:txBody>
          <a:bodyPr/>
          <a:lstStyle/>
          <a:p>
            <a:pPr>
              <a:defRPr lang="en-us"/>
            </a:pPr>
            <a:r>
              <a:rPr lang="en-us">
                <a:latin typeface="Lucida Console" pitchFamily="0" charset="0"/>
                <a:ea typeface="Segoe UI Light" pitchFamily="0" charset="0"/>
                <a:cs typeface="Consolas" pitchFamily="1" charset="0"/>
              </a:rPr>
              <a:t>Jupyter notebook</a:t>
            </a:r>
            <a:endParaRPr lang="en-us">
              <a:latin typeface="Lucida Console" pitchFamily="0" charset="0"/>
              <a:ea typeface="Segoe UI Light" pitchFamily="0" charset="0"/>
              <a:cs typeface="Consolas" pitchFamily="1" charset="0"/>
            </a:endParaRP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M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Loading user-app visits data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3AA20E7-A9EE-FFD6-A012-5F836E5C560A}" type="slidenum">
              <a:t>140</a:t>
            </a:fld>
          </a:p>
        </p:txBody>
      </p:sp>
      <p:sp>
        <p:nvSpPr>
          <p:cNvPr id="5" name="Rectangle 1"/>
          <p:cNvSpPr>
            <a:extLst>
              <a:ext uri="smNativeData">
                <pr:smNativeData xmlns:pr="smNativeData" val="SMDATA_13_fZHMWhMAAAAlAAAAZAAAAE0AAAAAAAAAAAAAAAAAAAAAAAAAAAAAAAABAAAAAAAAAAEAAABQAAAAAAAAAAAA4D8AAAAAAADgPwAAAAAAAOA/AAAAAAAA4D8AAAAAAADgPwAAAAAAAOA/AAAAAAAA4D8AAAAAAADgPwAAAAAAAOA/AAAAAAAA4D8CAAAAjAAAAAEAAAAAAAAA////AFBQUAgAAAAAAAAAAAAAAAAAAAAAAAAAAAAAAAAA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AQAgAASw8AABs4AACnGgAAECAAACYAAAAIAAAA//////////8="/>
              </a:ext>
            </a:extLst>
          </p:cNvSpPr>
          <p:nvPr/>
        </p:nvSpPr>
        <p:spPr>
          <a:xfrm>
            <a:off x="335280" y="2486025"/>
            <a:ext cx="8785225" cy="18465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ctr"/>
          <a:lstStyle>
            <a:lvl1pPr marL="0" marR="0" indent="0" algn="l" defTabSz="69977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kern="1" spc="0" baseline="0">
                <a:latin typeface="Segoe UI Light" pitchFamily="0" charset="0"/>
                <a:ea typeface="Segoe UI" pitchFamily="0" charset="0"/>
                <a:cs typeface="Segoe UI" pitchFamily="0" charset="0"/>
              </a:defRPr>
            </a:lvl1pPr>
            <a:lvl2pPr marL="0" marR="0" indent="0" algn="l" defTabSz="69977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5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2pPr>
            <a:lvl3pPr marL="171450" marR="0" indent="0" algn="l" defTabSz="69977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5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3pPr>
            <a:lvl4pPr marL="342900" marR="0" indent="0" algn="l" defTabSz="69977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35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4pPr>
            <a:lvl5pPr marL="514350" marR="0" indent="0" algn="l" defTabSz="69977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35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5pPr>
            <a:lvl6pPr marL="1923415" indent="-174625" algn="l" defTabSz="699770">
              <a:spcBef>
                <a:spcPts val="0"/>
              </a:spcBef>
              <a:buFont typeface="Arial" pitchFamily="1" charset="0"/>
              <a:buChar char="•"/>
              <a:tabLst/>
              <a:defRPr lang="en-us" sz="15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6pPr>
            <a:lvl7pPr marL="2273300" indent="-174625" algn="l" defTabSz="699770">
              <a:spcBef>
                <a:spcPts val="0"/>
              </a:spcBef>
              <a:buFont typeface="Arial" pitchFamily="1" charset="0"/>
              <a:buChar char="•"/>
              <a:tabLst/>
              <a:defRPr lang="en-us" sz="15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7pPr>
            <a:lvl8pPr marL="2623185" indent="-174625" algn="l" defTabSz="699770">
              <a:spcBef>
                <a:spcPts val="0"/>
              </a:spcBef>
              <a:buFont typeface="Arial" pitchFamily="1" charset="0"/>
              <a:buChar char="•"/>
              <a:tabLst/>
              <a:defRPr lang="en-us" sz="15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8pPr>
            <a:lvl9pPr marL="2972435" indent="-174625" algn="l" defTabSz="699770">
              <a:spcBef>
                <a:spcPts val="0"/>
              </a:spcBef>
              <a:buFont typeface="Arial" pitchFamily="1" charset="0"/>
              <a:buChar char="•"/>
              <a:tabLst/>
              <a:defRPr lang="en-us" sz="15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2400">
                <a:solidFill>
                  <a:schemeClr val="bg1"/>
                </a:solidFill>
                <a:latin typeface="Lucida Console" pitchFamily="0" charset="0"/>
                <a:ea typeface="Segoe UI" pitchFamily="0" charset="0"/>
                <a:cs typeface="Segoe UI" pitchFamily="0" charset="0"/>
              </a:rPr>
              <a:t>user_app_visits_A = pd.read_csv("../datasets/user_app_visits_A.csv)</a:t>
            </a:r>
            <a:endParaRPr lang="en-us" sz="2400">
              <a:solidFill>
                <a:schemeClr val="bg1"/>
              </a:solidFill>
              <a:latin typeface="Lucida Console" pitchFamily="0" charset="0"/>
              <a:ea typeface="Segoe UI" pitchFamily="0" charset="0"/>
              <a:cs typeface="Segoe UI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2400">
                <a:solidFill>
                  <a:schemeClr val="bg1"/>
                </a:solidFill>
                <a:latin typeface="Lucida Console" pitchFamily="0" charset="0"/>
                <a:ea typeface="Segoe UI" pitchFamily="0" charset="0"/>
                <a:cs typeface="Segoe UI" pitchFamily="0" charset="0"/>
              </a:rPr>
              <a:t> </a:t>
            </a:r>
            <a:endParaRPr lang="en-us" sz="2400">
              <a:solidFill>
                <a:schemeClr val="bg1"/>
              </a:solidFill>
              <a:latin typeface="Lucida Console" pitchFamily="0" charset="0"/>
              <a:ea typeface="Segoe UI" pitchFamily="0" charset="0"/>
              <a:cs typeface="Segoe UI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2400">
                <a:solidFill>
                  <a:schemeClr val="bg1"/>
                </a:solidFill>
                <a:latin typeface="Lucida Console" pitchFamily="0" charset="0"/>
                <a:ea typeface="Segoe UI" pitchFamily="0" charset="0"/>
                <a:cs typeface="Segoe UI" pitchFamily="0" charset="0"/>
              </a:rPr>
              <a:t>user_app_visits_B = pd.read_csv("../datasets/user_app_visits_B.csv)</a:t>
            </a:r>
            <a:endParaRPr lang="en-us" sz="2400">
              <a:solidFill>
                <a:schemeClr val="bg1"/>
              </a:solidFill>
              <a:latin typeface="Lucida Console" pitchFamily="0" charset="0"/>
              <a:ea typeface="Segoe UI" pitchFamily="0" charset="0"/>
              <a:cs typeface="Segoe UI" pitchFamily="0" charset="0"/>
            </a:endParaRPr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+AEAAAYMAABXNwAAdyE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954530"/>
            <a:ext cx="8676005" cy="34855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Dataset at a glance</a:t>
            </a:r>
          </a:p>
        </p:txBody>
      </p:sp>
      <p:sp>
        <p:nvSpPr>
          <p:cNvPr id="4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6A94736-78AB-FCB1-E511-8EE4095F13DB}" type="slidenum">
              <a:t>141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rPr lang="en-us" b="1"/>
              <a:t>user_id:</a:t>
            </a:r>
            <a:r>
              <a:t> </a:t>
            </a:r>
            <a:r>
              <a:rPr lang="en-us" sz="2400"/>
              <a:t>Unique ID for user</a:t>
            </a:r>
            <a:endParaRPr lang="en-us" sz="2400"/>
          </a:p>
          <a:p>
            <a:pPr>
              <a:defRPr lang="en-us"/>
            </a:pPr>
            <a:r>
              <a:rPr lang="en-us" b="1"/>
              <a:t>activity_level:</a:t>
            </a:r>
            <a:r>
              <a:t> </a:t>
            </a:r>
            <a:r>
              <a:rPr lang="en-us" sz="2400"/>
              <a:t>User’s activity level. Discrete (1:Lowest, 4:Highest)</a:t>
            </a:r>
            <a:endParaRPr lang="en-us" sz="2400"/>
          </a:p>
          <a:p>
            <a:pPr>
              <a:defRPr lang="en-us"/>
            </a:pPr>
            <a:r>
              <a:rPr lang="en-us" b="1"/>
              <a:t>product_id:</a:t>
            </a:r>
            <a:r>
              <a:t> </a:t>
            </a:r>
            <a:r>
              <a:rPr lang="en-us" sz="2400"/>
              <a:t>Unique ID for an app</a:t>
            </a:r>
            <a:endParaRPr lang="en-us" sz="2400"/>
          </a:p>
          <a:p>
            <a:pPr>
              <a:defRPr lang="en-us"/>
            </a:pPr>
            <a:r>
              <a:rPr lang="en-us" b="1"/>
              <a:t>category: </a:t>
            </a:r>
            <a:r>
              <a:rPr lang="en-us" sz="2400"/>
              <a:t>Category for an app (e.g. productivity, music, etc.)</a:t>
            </a:r>
            <a:endParaRPr lang="en-us" sz="2400"/>
          </a:p>
          <a:p>
            <a:pPr>
              <a:defRPr lang="en-us"/>
            </a:pPr>
            <a:r>
              <a:rPr lang="en-us" b="1"/>
              <a:t>is_rec_visit:</a:t>
            </a:r>
            <a:r>
              <a:t> </a:t>
            </a:r>
            <a:r>
              <a:rPr lang="en-us" sz="2400"/>
              <a:t>Whether the app visit came through a recommendation click-through.</a:t>
            </a:r>
            <a:endParaRPr lang="en-us" sz="2400"/>
          </a:p>
          <a:p>
            <a:pPr>
              <a:defRPr lang="en-us"/>
            </a:pPr>
            <a:r>
              <a:rPr lang="en-us" b="1"/>
              <a:t>rec_rank:</a:t>
            </a:r>
            <a:r>
              <a:rPr lang="en-us" sz="2400"/>
              <a:t> Rank in the recommendation list (only top-3 apps shown to user, -1 means that app was not in the recommendation list)</a:t>
            </a:r>
            <a:endParaRPr lang="en-us" sz="2400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Y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Data description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522A2A6-E8B8-7754-F69A-1E01ECD4004B}" type="slidenum">
              <a:t>142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Jmc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What’s in the dataset?</a:t>
            </a:r>
          </a:p>
        </p:txBody>
      </p:sp>
      <p:sp>
        <p:nvSpPr>
          <p:cNvPr id="3" name="Rectangle 1"/>
          <p:cNvSpPr>
            <a:spLocks noGrp="1" noChangeArrowheads="1"/>
            <a:extLst>
              <a:ext uri="smNativeData">
                <pr:smNativeData xmlns:pr="smNativeData" val="SMDATA_13_fZHMWhMAAAAlAAAAZAAAAE0AAAAAAAAAAAAAAAAAAAAAAAAAAAAAAAABAAAAAAAAAAEAAABQAAAAAAAAAAAA4D8AAAAAAADgPwAAAAAAAOA/AAAAAAAA4D8AAAAAAADgPwAAAAAAAOA/AAAAAAAA4D8AAAAAAADgPwAAAAAAAOA/AAAAAAAA4D8CAAAAjAAAAAEAAAAAAAAA////AFBQUAgAAAAAAAAAAAAAAAAAAAAAAAAAAAAAAAAA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AnAgAAXwwAAGc3AAAYIwAAECAAACYAAAAIAAAAvTAAAP//wQE="/>
              </a:ext>
            </a:extLst>
          </p:cNvSpPr>
          <p:nvPr>
            <p:ph type="body" idx="4294967295"/>
          </p:nvPr>
        </p:nvSpPr>
        <p:spPr>
          <a:xfrm>
            <a:off x="349885" y="2011045"/>
            <a:ext cx="8656320" cy="3693795"/>
          </a:xfr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24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&gt; nrow(user_app_visits_A) </a:t>
            </a:r>
            <a:endParaRPr lang="en-us" sz="2400">
              <a:solidFill>
                <a:srgbClr val="0000FF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24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[1] 1,000,000</a:t>
            </a:r>
            <a:endParaRPr lang="en-us" sz="24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24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&gt; length(unique(user_app_visits_A$user_id)) </a:t>
            </a:r>
            <a:endParaRPr lang="en-us" sz="2400">
              <a:solidFill>
                <a:srgbClr val="0000FF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24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[1] 10,000 </a:t>
            </a:r>
            <a:endParaRPr lang="en-us" sz="24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24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&gt; length(unique(user_app_visits_A$product_id))</a:t>
            </a:r>
            <a:endParaRPr lang="en-us" sz="2400">
              <a:solidFill>
                <a:srgbClr val="0000FF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24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[1] 990</a:t>
            </a:r>
            <a:endParaRPr lang="en-us" sz="24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24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&gt; length(unique(user_app_visits_A$category)) </a:t>
            </a:r>
            <a:r>
              <a:rPr lang="en-us" sz="24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[1] 10</a:t>
            </a:r>
            <a:endParaRPr lang="en-us" sz="24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endParaRPr lang="en-us" sz="24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endParaRPr lang="en-us" sz="2400">
              <a:solidFill>
                <a:schemeClr val="tx1"/>
              </a:solidFill>
              <a:latin typeface="Arial" pitchFamily="1" charset="0"/>
              <a:ea typeface="Segoe UI Light" pitchFamily="0" charset="0"/>
              <a:cs typeface="Segoe UI Light" pitchFamily="0" charset="0"/>
            </a:endParaRPr>
          </a:p>
        </p:txBody>
      </p:sp>
      <p:sp>
        <p:nvSpPr>
          <p:cNvPr id="4" name="Rectangle 6"/>
          <p:cNvSpPr>
            <a:extLst>
              <a:ext uri="smNativeData">
                <pr:smNativeData xmlns:pr="smNativeData" val="SMDATA_13_fZHMWhMAAAAlAAAAZAAAAE0AAAAAAAAAAAAAAAAAAAAAAAAAAAAAAAABAAAAAAAAAAEAAABQAAAAAAAAAAAA4D8AAAAAAADgPwAAAAAAAOA/AAAAAAAA4D8AAAAAAADgPwAAAAAAAOA/AAAAAAAA4D8AAAAAAADgPwAAAAAAAOA/AAAAAAAA4D8CAAAAjAAAAAEAAAAAAAAA////AFBQUAgAAAAAAAAAAAAAAAAAAAAAAAAAAAAAAAAA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SAgAAxBIAAFICAAALFAAAECAAACYAAAAIAAAA//////////8="/>
              </a:ext>
            </a:extLst>
          </p:cNvSpPr>
          <p:nvPr/>
        </p:nvSpPr>
        <p:spPr>
          <a:xfrm>
            <a:off x="377190" y="3050540"/>
            <a:ext cx="0" cy="2076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0" tIns="0" rIns="0" bIns="0" numCol="1" spcCol="215900" anchor="ctr"/>
          <a:lstStyle/>
          <a:p>
            <a:pPr defTabSz="685800">
              <a:spcBef>
                <a:spcPts val="0"/>
              </a:spcBef>
              <a:spcAft>
                <a:spcPts val="0"/>
              </a:spcAft>
              <a:tabLst/>
              <a:defRPr lang="en-us"/>
            </a:pPr>
            <a:endParaRPr lang="en-us" sz="1350">
              <a:latin typeface="Arial" pitchFamily="1" charset="0"/>
              <a:ea typeface="Segoe UI" pitchFamily="0" charset="0"/>
              <a:cs typeface="Segoe UI" pitchFamily="0" charset="0"/>
            </a:endParaRPr>
          </a:p>
        </p:txBody>
      </p:sp>
      <p:sp>
        <p:nvSpPr>
          <p:cNvPr id="5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96B9C46-08B4-3E6A-FAD3-FE3FD29D0CAB}" type="slidenum">
              <a:t>143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We ask the system designers/look at the source code for the system.</a:t>
            </a:r>
          </a:p>
          <a:p>
            <a:pPr>
              <a:defRPr lang="en-us"/>
            </a:pPr>
            <a:r>
              <a:t>	Algorithm was selected based on activity level of 	users.</a:t>
            </a:r>
          </a:p>
          <a:p>
            <a:pPr>
              <a:defRPr lang="en-us"/>
            </a:pPr>
            <a:r>
              <a:t>Further, CTR depends on </a:t>
            </a:r>
          </a:p>
          <a:p>
            <a:pPr marL="428625" indent="-428625">
              <a:buFont typeface="Arial" pitchFamily="1" charset="0"/>
              <a:buChar char="•"/>
              <a:defRPr lang="en-us"/>
            </a:pPr>
            <a:r>
              <a:t>Activity level</a:t>
            </a:r>
          </a:p>
          <a:p>
            <a:pPr marL="428625" indent="-428625">
              <a:buFont typeface="Arial" pitchFamily="1" charset="0"/>
              <a:buChar char="•"/>
              <a:defRPr lang="en-us"/>
            </a:pPr>
            <a:r>
              <a:t>Time of day</a:t>
            </a:r>
          </a:p>
          <a:p>
            <a:pPr marL="428625" indent="-428625">
              <a:buFont typeface="Arial" pitchFamily="1" charset="0"/>
              <a:buChar char="•"/>
              <a:defRPr lang="en-us"/>
            </a:pPr>
            <a:r>
              <a:t>App category	</a:t>
            </a:r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Causal assumptions</a:t>
            </a:r>
          </a:p>
        </p:txBody>
      </p:sp>
      <p:sp>
        <p:nvSpPr>
          <p:cNvPr id="4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3446282-CCAE-1194-E0FC-3AC12CB2166F}" type="slidenum">
              <a:t>144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Step 3: Estimate the effect of changing algorithm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C6CF674-3AF1-3900-BFD4-CC55B89A4999}" type="slidenum">
              <a:t>145</a:t>
            </a:fld>
          </a:p>
        </p:txBody>
      </p:sp>
      <p:sp>
        <p:nvSpPr>
          <p:cNvPr id="4" name="Text Placeholder 5"/>
          <p:cNvSpPr>
            <a:spLocks noGrp="1" noChangeArrowheads="1"/>
            <a:extLst>
              <a:ext uri="smNativeData">
                <pr:smNativeData xmlns:pr="smNativeData" val="SMDATA_13_fZHMWhMAAAAlAAAAZAAAAA0AAAAANwAAADcAAAA3AAAANwAAAAAAAAABAAAAAAAAAAEAAABQAAAAAAAAAAAA4D8AAAAAAADgPwAAAAAAAOA/AAAAAAAA4D8AAAAAAADgPwAAAAAAAOA/AAAAAAAA4D8AAAAAAADgPwAAAAAAAOA/AAAAAAAA4D8CAAAAjAAAAAEAAAAAAAAA////AFBQUAgA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AHLGBn9/fwAAcsYDzMzMAMDA/wB/f38AAAAAAAAAAAAAAAAAAAAAAAAAAAAhAAAAGAAAABQAAAAeAQAAzhIAAPU3AAANFgAAEAAAACYAAAAIAAAAgQAAAAAAAAA="/>
              </a:ext>
            </a:extLst>
          </p:cNvSpPr>
          <p:nvPr>
            <p:ph type="body" idx="4294967295"/>
          </p:nvPr>
        </p:nvSpPr>
        <p:spPr>
          <a:xfrm>
            <a:off x="181610" y="3056890"/>
            <a:ext cx="8914765" cy="527685"/>
          </a:xfrm>
        </p:spPr>
        <p:txBody>
          <a:bodyPr vert="horz" wrap="square" lIns="34925" tIns="34925" rIns="34925" bIns="34925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en-us">
                <a:solidFill>
                  <a:schemeClr val="tx1"/>
                </a:solidFill>
              </a:rPr>
              <a:t>Algorithm B appears to be better.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6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eAQAANAsAAC4tAAAQDwAAECAAACYAAAAIAAAA//////////8="/>
              </a:ext>
            </a:extLst>
          </p:cNvSpPr>
          <p:nvPr/>
        </p:nvSpPr>
        <p:spPr>
          <a:xfrm>
            <a:off x="181610" y="1821180"/>
            <a:ext cx="7162800" cy="627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/>
              <a:t>Naïve estimate for comparing algorithms</a:t>
            </a:r>
            <a:endParaRPr lang="en-us" sz="24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Step 1: Model the world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42A1139-77F9-7FE7-B792-81B25FDC41D4}" type="slidenum">
              <a:t>146</a:t>
            </a:fld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gluQC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hQMAAPoKAADbNQAAaiI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" y="1784350"/>
            <a:ext cx="8182610" cy="3810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Rectangle 5"/>
          <p:cNvSpPr>
            <a:extLst>
              <a:ext uri="smNativeData">
                <pr:smNativeData xmlns:pr="smNativeData" val="SMDATA_13_fZHMWhMAAAAlAAAAZAAAAA0AAAAAAAAAADcAAAAAAAAANw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BAAAAAAAAALoUGgx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3EMAAAAEAAAAAAAAAAAAAAAAAAAAAAAAAAeAAAAaAAAAAAAAAAAAAAAAAAAAAAAAAAAAAAAECcAABAnAAAAAAAAAAAAAAAAAAAAAAAAAAAAAAAAAAAAAAAAAAAAABQAAAAAAAAAwMD/AAAAAABkAAAAMgAAAAAAAABkAAAAAAAAAH9/fwAKAAAAHwAAAFQAAAC6FBoFUFBQAQAAAAAAAAAAAAAAAAAAAAAAAAAAAAAAAAAAAAAAAAAAuhQaBX9/fwAAcsYDzMzMAMDA/wB/f38AAAAAAAAAAAAAAAAAAAAAAAAAAAAhAAAAGAAAABQAAADWBQAAixwAANofAADfIgAAEAAAACYAAAAIAAAA//////////8="/>
              </a:ext>
            </a:extLst>
          </p:cNvSpPr>
          <p:nvPr/>
        </p:nvSpPr>
        <p:spPr>
          <a:xfrm>
            <a:off x="948690" y="4639945"/>
            <a:ext cx="4229100" cy="10287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  <p:extLst>
      <p:ext uri="smNativeData">
        <pr:smNativeData xmlns:pr="smNativeData" val="fZHMWgEAAAAFAAAA/f///wEAAAABAAAAAAAAAAAAAAAAAAAAAAAAAA=="/>
      </p:ext>
    </p:extLst>
  </p:timing>
</p:sld>
</file>

<file path=ppt/slides/slide14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BZkiE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Step 2: Using backdoor criterion, identify correct variables on condition on</a:t>
            </a:r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CYB88N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hQMAAOUNAADbNQAAVS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" y="2258695"/>
            <a:ext cx="8182610" cy="3810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Oval 4"/>
          <p:cNvSpPr>
            <a:extLst>
              <a:ext uri="smNativeData">
                <pr:smNativeData xmlns:pr="smNativeData" val="SMDATA_13_fZHMWhMAAAAlAAAAZgAAAA0AAAAAAAAAADcAAAAAAAAANwAAAAAAAAABAAAAAAAAAAEAAABQAAAAAAAAAAAA8D8AAAAAAADwPwAAAAAAAOA/AAAAAAAA4D8AAAAAAADgPwAAAAAAAOA/AAAAAAAA4D8AAAAAAADgPwAAAAAAAOA/AAAAAAAA4D8CAAAAjAAAAAEAAAAAAAAAuhQaDFBQUAgp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+JjIw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UBAAARRcAADITAADXGwAAEAAAACYAAAAIAAAA//////////8="/>
              </a:ext>
            </a:extLst>
          </p:cNvSpPr>
          <p:nvPr/>
        </p:nvSpPr>
        <p:spPr>
          <a:xfrm>
            <a:off x="662940" y="3782695"/>
            <a:ext cx="2457450" cy="742950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5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6cw4c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AF7246B-2597-A2D2-D94F-D3876A012F86}" type="slidenum">
              <a:t>147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Step 3: Estimate the effect of changing algorithm</a:t>
            </a:r>
          </a:p>
        </p:txBody>
      </p:sp>
      <p:sp>
        <p:nvSpPr>
          <p:cNvPr id="3" name="Rectangle 2"/>
          <p:cNvSpPr>
            <a:spLocks noGrp="1" noChangeArrowheads="1"/>
            <a:extLst>
              <a:ext uri="smNativeData">
                <pr:smNativeData xmlns:pr="smNativeData" val="SMDATA_13_fZHMWhMAAAAlAAAAZAAAAE0AAAAAAAAAAAAAAAAAAAAAAAAAAAAAAAABAAAAAAAAAAEAAABQAAAAAAAAAAAA4D8AAAAAAADgPwAAAAAAAOA/AAAAAAAA4D8AAAAAAADgPwAAAAAAAOA/AAAAAAAA4D8AAAAAAADgPwAAAAAAAOA/AAAAAAAA4D8CAAAAjAAAAAEAAAAAAAAA////AFBQUAgAAAAAAAAAAAAAAAAAAAAAAAAAAAAAAAAA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sOHTo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A4AgAASg4AAJAtAAArIgAAECAAACYAAAAIAAAAvTAAAP//wQE="/>
              </a:ext>
            </a:extLst>
          </p:cNvSpPr>
          <p:nvPr>
            <p:ph type="body" idx="4294967295"/>
          </p:nvPr>
        </p:nvSpPr>
        <p:spPr>
          <a:xfrm>
            <a:off x="360680" y="2322830"/>
            <a:ext cx="7045960" cy="3231515"/>
          </a:xfr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&gt; stratified_by_activity_estimate(user_app_visits_A) </a:t>
            </a:r>
            <a:endParaRPr lang="en-us" sz="1500">
              <a:solidFill>
                <a:srgbClr val="0000FF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Source: local data frame [4 x 2]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activity_level stratified_estimate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1 1 0.1248852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2 2 0.1750483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3 3 0.2266394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4 4 0.2763522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&gt; stratified_by_activity_estimate(user_app_visits_B) </a:t>
            </a:r>
            <a:endParaRPr lang="en-us" sz="1500">
              <a:solidFill>
                <a:srgbClr val="0000FF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Source: local data frame [4 x 2]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activity_level stratified_estimate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1 1 0.1253469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2 2 0.1753933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3 3 0.2257211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4 4 0.2749867</a:t>
            </a:r>
            <a:endParaRPr lang="en-us" sz="1500">
              <a:solidFill>
                <a:schemeClr val="tx1"/>
              </a:solidFill>
              <a:latin typeface="Arial" pitchFamily="1" charset="0"/>
              <a:ea typeface="Segoe UI Light" pitchFamily="0" charset="0"/>
              <a:cs typeface="Segoe UI Light" pitchFamily="0" charset="0"/>
            </a:endParaRP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601C728-66CB-5431-85B9-906489F773C5}" type="slidenum">
              <a:t>148</a:t>
            </a:fld>
          </a:p>
        </p:txBody>
      </p:sp>
      <p:sp>
        <p:nvSpPr>
          <p:cNvPr id="5" name="TextBox 3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nwkAAOQvAAB8DQAAECAAACYAAAAIAAAA//////////8="/>
              </a:ext>
            </a:extLst>
          </p:cNvSpPr>
          <p:nvPr/>
        </p:nvSpPr>
        <p:spPr>
          <a:xfrm>
            <a:off x="205740" y="1564005"/>
            <a:ext cx="7579360" cy="628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/>
              <a:t>Stratified estimate for comparing algorithms</a:t>
            </a:r>
            <a:endParaRPr lang="en-us" sz="24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If we had conditioned on category…</a:t>
            </a:r>
          </a:p>
        </p:txBody>
      </p:sp>
      <p:sp>
        <p:nvSpPr>
          <p:cNvPr id="3" name="Rectangle 1"/>
          <p:cNvSpPr>
            <a:spLocks noGrp="1" noChangeArrowheads="1"/>
            <a:extLst>
              <a:ext uri="smNativeData">
                <pr:smNativeData xmlns:pr="smNativeData" val="SMDATA_13_fZHMWhMAAAAlAAAAZAAAAE0AAAAAAAAAAAAAAAAAAAAAAAAAAAAAAAABAAAAAAAAAAEAAABQAAAAAAAAAAAA4D8AAAAAAADgPwAAAAAAAOA/AAAAAAAA4D8AAAAAAADgPwAAAAAAAOA/AAAAAAAA4D8AAAAAAADgPwAAAAAAAOA/AAAAAAAA4D8CAAAAjAAAAAEAAAAAAAAA////AFBQUAgAAAAAAAAAAAAAAAAAAAAAAAAAAAAAAAAA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D4AQAAqwsAAIkzAAA7JQAAECAAACYAAAAIAAAAvTAAAP//wQE="/>
              </a:ext>
            </a:extLst>
          </p:cNvSpPr>
          <p:nvPr>
            <p:ph type="body" idx="4294967295"/>
          </p:nvPr>
        </p:nvSpPr>
        <p:spPr>
          <a:xfrm>
            <a:off x="320040" y="1896745"/>
            <a:ext cx="8057515" cy="4155440"/>
          </a:xfr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&gt; stratified_by_category_estimate(user_app_visits_A) </a:t>
            </a:r>
            <a:endParaRPr lang="en-us" sz="1500">
              <a:solidFill>
                <a:srgbClr val="0000FF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Source: local data frame [10 x 2]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category stratified_estimate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1 1 0.1758294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2 2 0.2276829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3 3 0.2763157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4 4 0.1239860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5 5 0.1767163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… … …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&gt; stratified_by_category_estimate(user_app_visits_B) </a:t>
            </a:r>
            <a:endParaRPr lang="en-us" sz="1500">
              <a:solidFill>
                <a:srgbClr val="0000FF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Source: local data frame [10 x 2]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category stratified_estimate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1 1 0.2002127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2 2 0.2517528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3 3 0.3021371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4 4 0.1503150 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5 5 0.1999519</a:t>
            </a:r>
            <a:endParaRPr lang="en-us" sz="1500"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/>
            </a:pPr>
            <a:r>
              <a:rPr lang="en-us" sz="1500"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… … …</a:t>
            </a:r>
            <a:endParaRPr lang="en-us" sz="1500">
              <a:solidFill>
                <a:schemeClr val="tx1"/>
              </a:solidFill>
              <a:latin typeface="Arial" pitchFamily="1" charset="0"/>
              <a:ea typeface="Segoe UI Light" pitchFamily="0" charset="0"/>
              <a:cs typeface="Segoe UI Light" pitchFamily="0" charset="0"/>
            </a:endParaRP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CiAK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6B1A138-76EB-E457-A509-8002EF4753D5}" type="slidenum">
              <a:t>149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BOI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038600"/>
          </a:xfrm>
        </p:spPr>
        <p:txBody>
          <a:bodyPr/>
          <a:lstStyle/>
          <a:p>
            <a:pPr>
              <a:defRPr lang="en-us"/>
            </a:pPr>
            <a:endParaRPr lang="en-us" sz="1275"/>
          </a:p>
          <a:p>
            <a:pPr lvl="1" marL="257175">
              <a:defRPr lang="en-us"/>
            </a:pPr>
            <a:r>
              <a:rPr lang="en-us" sz="2625" b="1">
                <a:latin typeface="Segoe UI Light" pitchFamily="0" charset="0"/>
                <a:ea typeface="Segoe UI" pitchFamily="0" charset="0"/>
                <a:cs typeface="Segoe UI" pitchFamily="0" charset="0"/>
              </a:rPr>
              <a:t>Definition:</a:t>
            </a:r>
            <a:r>
              <a:rPr lang="en-us" sz="2625">
                <a:latin typeface="Segoe UI Light" pitchFamily="0" charset="0"/>
                <a:ea typeface="Segoe UI" pitchFamily="0" charset="0"/>
                <a:cs typeface="Segoe UI" pitchFamily="0" charset="0"/>
              </a:rPr>
              <a:t> X causes Y iff </a:t>
            </a:r>
            <a:endParaRPr lang="en-us" sz="2625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lvl="1" marL="257175">
              <a:defRPr lang="en-us"/>
            </a:pPr>
            <a:r>
              <a:rPr lang="en-us" sz="2625">
                <a:latin typeface="Segoe UI Light" pitchFamily="0" charset="0"/>
                <a:ea typeface="Segoe UI" pitchFamily="0" charset="0"/>
                <a:cs typeface="Segoe UI" pitchFamily="0" charset="0"/>
              </a:rPr>
              <a:t>	changing X leads to a change in Y, </a:t>
            </a:r>
            <a:endParaRPr lang="en-us" sz="2625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lvl="1" marL="257175">
              <a:defRPr lang="en-us"/>
            </a:pPr>
            <a:r>
              <a:rPr lang="en-us" sz="2625">
                <a:latin typeface="Segoe UI Light" pitchFamily="0" charset="0"/>
                <a:ea typeface="Segoe UI" pitchFamily="0" charset="0"/>
                <a:cs typeface="Segoe UI" pitchFamily="0" charset="0"/>
              </a:rPr>
              <a:t>	keeping everything else constant.</a:t>
            </a:r>
            <a:endParaRPr lang="en-us" sz="2625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lvl="1" marL="257175">
              <a:defRPr lang="en-us"/>
            </a:pPr>
            <a:endParaRPr lang="en-us" sz="2625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lvl="1" marL="257175">
              <a:defRPr lang="en-us"/>
            </a:pPr>
            <a:r>
              <a:rPr lang="en-us" sz="2625">
                <a:latin typeface="Segoe UI Light" pitchFamily="0" charset="0"/>
                <a:ea typeface="Segoe UI" pitchFamily="0" charset="0"/>
                <a:cs typeface="Segoe UI" pitchFamily="0" charset="0"/>
              </a:rPr>
              <a:t>The </a:t>
            </a:r>
            <a:r>
              <a:rPr lang="en-us" sz="2625" b="1">
                <a:latin typeface="Segoe UI Light" pitchFamily="0" charset="0"/>
                <a:ea typeface="Segoe UI" pitchFamily="0" charset="0"/>
                <a:cs typeface="Segoe UI" pitchFamily="0" charset="0"/>
              </a:rPr>
              <a:t>causal effect </a:t>
            </a:r>
            <a:r>
              <a:rPr lang="en-us" sz="2625">
                <a:latin typeface="Segoe UI Light" pitchFamily="0" charset="0"/>
                <a:ea typeface="Segoe UI" pitchFamily="0" charset="0"/>
                <a:cs typeface="Segoe UI" pitchFamily="0" charset="0"/>
              </a:rPr>
              <a:t>is the magnitude by which Y is changed by a unit change in X.</a:t>
            </a:r>
            <a:endParaRPr lang="en-us" sz="2625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lvl="1" marL="257175">
              <a:defRPr lang="en-us"/>
            </a:pPr>
            <a:endParaRPr lang="en-us" sz="2625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lvl="1" marL="257175">
              <a:defRPr lang="en-us"/>
            </a:pPr>
            <a:r>
              <a:rPr lang="en-us" sz="2625">
                <a:latin typeface="Segoe UI Light" pitchFamily="0" charset="0"/>
                <a:ea typeface="Segoe UI" pitchFamily="0" charset="0"/>
                <a:cs typeface="Segoe UI" pitchFamily="0" charset="0"/>
              </a:rPr>
              <a:t>Called the “interventionist” interpretation of causality.</a:t>
            </a:r>
            <a:endParaRPr lang="en-us" sz="2625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lvl="1" marL="257175">
              <a:defRPr lang="en-us"/>
            </a:pPr>
            <a:endParaRPr lang="en-us" sz="1200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JEf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 practical definition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QU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09F8828-66ED-CA7E-A327-902BC66955C5}" type="slidenum">
              <a:t>15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CTXgU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wAgAA6iUAAGszAAAkKwAAECAAACYAAAAIAAAA//////////8="/>
              </a:ext>
            </a:extLst>
          </p:cNvSpPr>
          <p:nvPr/>
        </p:nvSpPr>
        <p:spPr>
          <a:xfrm>
            <a:off x="396240" y="6163310"/>
            <a:ext cx="7962265" cy="8496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 algn="r"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 i="1"/>
              <a:t>*Interventionist</a:t>
            </a:r>
            <a:r>
              <a:rPr lang="en-us" sz="2000"/>
              <a:t> definition [</a:t>
            </a:r>
            <a:r>
              <a:rPr lang="en-us" sz="2000">
                <a:hlinkClick r:id="rId2"/>
              </a:rPr>
              <a:t>http://plato.stanford.edu/entries/causation-mani/</a:t>
            </a:r>
            <a:r>
              <a:rPr lang="en-us" sz="2000"/>
              <a:t>]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The two Algorithms lead to roughly the same CTR.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rPr lang="en-us" b="1"/>
              <a:t>Answer:</a:t>
            </a:r>
            <a:r>
              <a:t> Both are equally effective.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Still, the CTR estimate must be an over-estimate of the causal effect of recommendations, as people might have visited some of the apps anyways.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How to estimate the causal effect?</a:t>
            </a:r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I. Which of the two algorithms is better?</a:t>
            </a:r>
          </a:p>
        </p:txBody>
      </p:sp>
      <p:sp>
        <p:nvSpPr>
          <p:cNvPr id="4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6BB7D7A-34AB-EE8B-E503-C2DE334D1397}" type="slidenum">
              <a:t>150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iJ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986020"/>
          </a:xfrm>
        </p:spPr>
        <p:txBody>
          <a:bodyPr/>
          <a:lstStyle/>
          <a:p>
            <a:pPr>
              <a:defRPr lang="en-us"/>
            </a:pPr>
            <a:endParaRPr lang="en-us" b="1"/>
          </a:p>
          <a:p>
            <a:pPr>
              <a:defRPr lang="en-us"/>
            </a:pPr>
            <a:r>
              <a:rPr lang="en-us" b="1"/>
              <a:t>Situation:</a:t>
            </a:r>
            <a:r>
              <a:t> Two Algorithms, A and B, were used to show app recommendations on the Store.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rPr lang="en-us" b="1"/>
              <a:t>Data:</a:t>
            </a:r>
            <a:r>
              <a:t> System logs containing user-app visits.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rPr lang="en-us" b="1"/>
              <a:t>Causal question:</a:t>
            </a:r>
            <a:r>
              <a:t> How many apps would users have visited in case no recommendations were shown?</a:t>
            </a:r>
          </a:p>
          <a:p>
            <a:pPr>
              <a:defRPr lang="en-us"/>
            </a:pPr>
          </a:p>
          <a:p>
            <a:pPr>
              <a:defRPr lang="en-us"/>
            </a:pP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II. What is the causal effect of the recommendation system?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6C80E82-CCEB-9DF8-A570-3AAD403E536F}" type="slidenum">
              <a:t>151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Step 1, Model: Graphical model to estimate causal effect 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DoAgAA+goAAGg3AAAXJwAAECAAACYAAAAIAAAAAQAAAAAAAAA="/>
              </a:ext>
            </a:extLst>
          </p:cNvSpPr>
          <p:nvPr>
            <p:ph type="body" idx="4294967295"/>
          </p:nvPr>
        </p:nvSpPr>
        <p:spPr>
          <a:xfrm>
            <a:off x="472440" y="1784350"/>
            <a:ext cx="8534400" cy="4570095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  <a:r>
              <a:t>We observe total recommendation click-throughs.</a:t>
            </a:r>
          </a:p>
          <a:p>
            <a:pPr>
              <a:defRPr lang="en-us"/>
            </a:pPr>
            <a:r>
              <a:t>But some of them may be due to correlated demand.</a:t>
            </a: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5gQAABcLAAB5NAAAQx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1802765"/>
            <a:ext cx="7733665" cy="2628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95A862F-61C4-0F70-8AE2-9725C8AC7CC2}" type="slidenum">
              <a:t>152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5tb4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Step 2, Identify: Using regression discontinuity analysis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+goAABs4AACTI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784350"/>
            <a:ext cx="8914765" cy="3836035"/>
          </a:xfrm>
        </p:spPr>
        <p:txBody>
          <a:bodyPr/>
          <a:lstStyle/>
          <a:p>
            <a:pPr>
              <a:defRPr lang="en-us"/>
            </a:pPr>
            <a:r>
              <a:t>We know that the Store only shows top-3 recommendations.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Comparing number of visits to the 4</a:t>
            </a:r>
            <a:r>
              <a:rPr lang="en-us" baseline="30000"/>
              <a:t>th</a:t>
            </a:r>
            <a:r>
              <a:t> ranked app </a:t>
            </a:r>
            <a:r>
              <a:rPr lang="en-us" i="1"/>
              <a:t>(not shown to the user)</a:t>
            </a:r>
            <a:r>
              <a:t> with the 3</a:t>
            </a:r>
            <a:r>
              <a:rPr lang="en-us" baseline="30000"/>
              <a:t>rd</a:t>
            </a:r>
            <a:r>
              <a:t> ranked app can be used to estimate the effect of showing a recommendation.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rPr lang="en-us" sz="2100"/>
              <a:t>(Assuming 3</a:t>
            </a:r>
            <a:r>
              <a:rPr lang="en-us" sz="2100" baseline="30000"/>
              <a:t>rd</a:t>
            </a:r>
            <a:r>
              <a:rPr lang="en-us" sz="2100"/>
              <a:t> and 4</a:t>
            </a:r>
            <a:r>
              <a:rPr lang="en-us" sz="2100" baseline="30000"/>
              <a:t>th</a:t>
            </a:r>
            <a:r>
              <a:rPr lang="en-us" sz="2100"/>
              <a:t> ranked apps are equally relevant to a user)</a:t>
            </a:r>
            <a:endParaRPr lang="en-us" sz="2100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7110744-0ACA-44F1-84A9-FCA449E772A9}" type="slidenum">
              <a:t>153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extLst>
              <a:ext uri="smNativeData">
                <pr:smNativeData xmlns:pr="smNativeData" val="SMDATA_13_fZHMWhMAAAAlAAAAZAAAAA0AAAAAAAAAADcAAAAAAAAANwAAAAAAAAABAAAAAAAAAAEAAABQAAAAAAAAAAAA4D8AAAAAAADgPwAAAAAAAOA/AAAAAAAA4D8AAAAAAADgPwAAAAAAAOA/AAAAAAAA4D8AAAAAAADgPwAAAAAAAOA/AAAAAAAA4D8CAAAAjAAAAAEAAAAAAAAA////A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ig8TAH9/fwAAcsYDzMzMAMDA/wB/f38AAAAAAAAAAAAAAAAAAAAAAAAAAAAhAAAAGAAAABQAAABEAQAA3QwAAHMrAACtGAAAEAAAACYAAAAIAAAA//////////8="/>
              </a:ext>
            </a:extLst>
          </p:cNvSpPr>
          <p:nvPr/>
        </p:nvSpPr>
        <p:spPr>
          <a:xfrm>
            <a:off x="205740" y="2091055"/>
            <a:ext cx="6857365" cy="19202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Step 3, Estimate: Discontinuity estimate for recommendations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val="SMDATA_13_fZHMWhMAAAAlAAAAZAAAAA0AAAAANwAAADcAAAA3AAAANwAAAAAAAAABAAAAAAAAAAEAAABQAAAAAAAAAAAA4D8AAAAAAADgPwAAAAAAAOA/AAAAAAAA4D8AAAAAAADgPwAAAAAAAOA/AAAAAAAA4D8AAAAAAADgPwAAAAAAAOA/AAAAAAAA4D8CAAAAjAAAAAEAAAAAAAAA////AFBQUAgAAAAAAAAAAAAAAAAAAAAAAAAAAAAAAAAAAAAAZAAAAAEAAABAAAAAAAAAAAAAAAAAAAAAAAAAAAAAAAAAAAAAAAAAAAAAAAAAAAAAAAAAAAAAAAAAAAAAAAAAAAAAAAAAAAAAAAAAAAAAAAAAAAAAAAAAAAAAAAAAAAAAFAAAADwAAAAAAAAAAAAAAAByxg0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AHLGBn9/fwAAcsYDzMzMAMDA/wB/f38AAAAAAAAAAAAAAAAAAAAAAAAAAAAhAAAAGAAAABQAAABEAQAA3QwAABs4AAA6GwAAEAAAACYAAAAIAAAAgQAAAAAAAAA="/>
              </a:ext>
            </a:extLst>
          </p:cNvSpPr>
          <p:nvPr>
            <p:ph type="body" idx="4294967295"/>
          </p:nvPr>
        </p:nvSpPr>
        <p:spPr>
          <a:xfrm>
            <a:off x="205740" y="2091055"/>
            <a:ext cx="8914765" cy="2334895"/>
          </a:xfrm>
        </p:spPr>
        <p:txBody>
          <a:bodyPr vert="horz" wrap="square" lIns="34925" tIns="34925" rIns="34925" bIns="34925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en-us" sz="15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&gt; naive_observational_estimate(user_app_visits_A)</a:t>
            </a:r>
            <a:endParaRPr lang="en-us" sz="1500">
              <a:solidFill>
                <a:srgbClr val="0000FF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>
              <a:defRPr lang="en-us"/>
            </a:pPr>
            <a:r>
              <a:rPr lang="en-us" sz="15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  </a:t>
            </a:r>
            <a:r>
              <a:rPr lang="en-us" sz="1500">
                <a:solidFill>
                  <a:schemeClr val="bg1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naive_estimate</a:t>
            </a:r>
            <a:endParaRPr lang="en-us" sz="1500">
              <a:solidFill>
                <a:schemeClr val="bg1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>
              <a:defRPr lang="en-us"/>
            </a:pPr>
            <a:r>
              <a:rPr lang="en-us" sz="1500">
                <a:solidFill>
                  <a:schemeClr val="bg1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[1]       0.200768</a:t>
            </a:r>
            <a:endParaRPr lang="en-us" sz="1500">
              <a:solidFill>
                <a:schemeClr val="bg1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>
              <a:defRPr lang="en-us"/>
            </a:pPr>
            <a:endParaRPr lang="en-us" sz="1500">
              <a:solidFill>
                <a:schemeClr val="bg1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>
              <a:defRPr lang="en-us"/>
            </a:pPr>
            <a:r>
              <a:rPr lang="en-us" sz="15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&gt; ranking_discontinuity_estimate(user_app_visits_A)</a:t>
            </a:r>
            <a:endParaRPr lang="en-us" sz="1500">
              <a:solidFill>
                <a:srgbClr val="0000FF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>
              <a:defRPr lang="en-us"/>
            </a:pPr>
            <a:r>
              <a:rPr lang="en-us" sz="1500">
                <a:solidFill>
                  <a:srgbClr val="0000FF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  </a:t>
            </a:r>
            <a:r>
              <a:rPr lang="en-us" sz="1500">
                <a:solidFill>
                  <a:schemeClr val="bg1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discontinuity_estimate</a:t>
            </a:r>
            <a:endParaRPr lang="en-us" sz="1500">
              <a:solidFill>
                <a:schemeClr val="bg1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>
              <a:defRPr lang="en-us"/>
            </a:pPr>
            <a:r>
              <a:rPr lang="en-us" sz="1500">
                <a:solidFill>
                  <a:schemeClr val="bg1"/>
                </a:solidFill>
                <a:latin typeface="Lucida Console" pitchFamily="0" charset="0"/>
                <a:ea typeface="Segoe UI Light" pitchFamily="0" charset="0"/>
                <a:cs typeface="Segoe UI Light" pitchFamily="0" charset="0"/>
              </a:rPr>
              <a:t>[1] 	    0.121362</a:t>
            </a:r>
            <a:endParaRPr lang="en-us" sz="1500">
              <a:solidFill>
                <a:schemeClr val="bg1"/>
              </a:solidFill>
              <a:latin typeface="Lucida Console" pitchFamily="0" charset="0"/>
              <a:ea typeface="Segoe UI Light" pitchFamily="0" charset="0"/>
              <a:cs typeface="Segoe UI Light" pitchFamily="0" charset="0"/>
            </a:endParaRPr>
          </a:p>
          <a:p>
            <a:pPr>
              <a:defRPr lang="en-us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7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YRkAABs4AABdJQAAECAAACYAAAAIAAAA//////////8="/>
              </a:ext>
            </a:extLst>
          </p:cNvSpPr>
          <p:nvPr/>
        </p:nvSpPr>
        <p:spPr>
          <a:xfrm>
            <a:off x="205740" y="4125595"/>
            <a:ext cx="8914765" cy="19481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000">
                <a:latin typeface="Segoe UI Light" pitchFamily="0" charset="0"/>
                <a:ea typeface="Segoe UI" pitchFamily="0" charset="0"/>
                <a:cs typeface="Segoe UI" pitchFamily="0" charset="0"/>
              </a:rPr>
              <a:t>40% of app visits coming from recommendation click-throughs are not causal. </a:t>
            </a:r>
            <a:endParaRPr lang="en-us" sz="3000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000">
                <a:latin typeface="Segoe UI Light" pitchFamily="0" charset="0"/>
                <a:ea typeface="Segoe UI" pitchFamily="0" charset="0"/>
                <a:cs typeface="Segoe UI" pitchFamily="0" charset="0"/>
              </a:rPr>
              <a:t>Could have happened even without the recommendation system. </a:t>
            </a:r>
            <a:endParaRPr lang="en-us" sz="3000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  <p:sp>
        <p:nvSpPr>
          <p:cNvPr id="6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344D185-CBDE-1127-90FC-3D729FB26668}" type="slidenum">
              <a:t>154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DQEgAAEC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IV. Advanced methods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5E40289-C7F8-B1F4-B65C-31A14C124064}" type="slidenum">
              <a:t>155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GG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139440"/>
          </a:xfrm>
        </p:spPr>
        <p:txBody>
          <a:bodyPr/>
          <a:lstStyle/>
          <a:p>
            <a:pPr>
              <a:defRPr lang="en-us"/>
            </a:pPr>
          </a:p>
          <a:p>
            <a:pPr marL="514350" indent="-514350">
              <a:buAutoNum type="arabicPeriod"/>
              <a:defRPr lang="en-us"/>
            </a:pPr>
            <a:r>
              <a:t>Inverse propensity weighting</a:t>
            </a:r>
          </a:p>
          <a:p>
            <a:pPr marL="514350" indent="-514350">
              <a:buAutoNum type="arabicPeriod"/>
              <a:defRPr lang="en-us"/>
            </a:pPr>
            <a:r>
              <a:t>Doubly robust estimation</a:t>
            </a:r>
          </a:p>
          <a:p>
            <a:pPr marL="514350" indent="-514350">
              <a:buAutoNum type="arabicPeriod"/>
              <a:defRPr lang="en-us"/>
            </a:pPr>
          </a:p>
          <a:p>
            <a:pPr>
              <a:defRPr lang="en-us"/>
            </a:pPr>
            <a:r>
              <a:rPr lang="en-us" b="1"/>
              <a:t>Refutation:</a:t>
            </a:r>
            <a:r>
              <a:t> 4</a:t>
            </a:r>
            <a:r>
              <a:rPr lang="en-us" baseline="30000"/>
              <a:t>th</a:t>
            </a:r>
            <a:r>
              <a:t> step in causal analysis</a:t>
            </a:r>
          </a:p>
          <a:p>
            <a:pPr>
              <a:defRPr lang="en-us"/>
            </a:pPr>
            <a:r>
              <a:rPr lang="en-us" i="1"/>
              <a:t>(Model, Identify, Estimate, Refute)</a:t>
            </a:r>
            <a:endParaRPr lang="en-us" i="1"/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Advanced methods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6C46497-D9AB-9192-E57C-2FC72A32137A}" type="slidenum">
              <a:t>156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BpFwAAECAAACYAAAAIAAAAAQAAAAA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1680210"/>
          </a:xfrm>
        </p:spPr>
        <p:txBody>
          <a:bodyPr/>
          <a:lstStyle/>
          <a:p>
            <a:pPr>
              <a:defRPr lang="en-us"/>
            </a:pPr>
            <a:r>
              <a:t>IV.A. Inverse Propensity Weighting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8DED72B-65F5-8B21-BB66-937499284DC6}" type="slidenum">
              <a:t>157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CtK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5724525"/>
          </a:xfrm>
        </p:spPr>
        <p:txBody>
          <a:bodyPr/>
          <a:lstStyle/>
          <a:p>
            <a:pPr>
              <a:defRPr lang="en-us"/>
            </a:pPr>
            <a:r>
              <a:t>Suppose people who were shown a recommendation were really likely to find it.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So if we had a score for their likelihood to find it themselves, we could:</a:t>
            </a:r>
          </a:p>
          <a:p>
            <a:pPr>
              <a:defRPr lang="en-us"/>
            </a:pPr>
            <a:r>
              <a:t>	downweight the people who saw recommendations who had a higher likelihood</a:t>
            </a:r>
          </a:p>
          <a:p>
            <a:pPr>
              <a:defRPr lang="en-us"/>
            </a:pPr>
            <a:r>
              <a:t>	give higher weight to people who had a lower likelihood of finding it anyways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Turns out this creates a balanced dataset, assuming the likelihood is accurate. </a:t>
            </a:r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Weighting to balance treatment and control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962B8BC-F2F4-374E-BADA-041BF6944C51}" type="slidenum">
              <a:t>158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DEIQAAIwoAAO82AADgD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488940" y="1647825"/>
                <a:ext cx="3441065" cy="9328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dirty="0"/>
                  <a:t>Naïve estimate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FF5S1eGE/PNq8uVUkErpHY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EIQAAIwoAAO82AADgD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488940" y="1647825"/>
                <a:ext cx="3441065" cy="932815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gIQAAUBIAAEg6AADDFwAAEAAAACYAAAAIAAAA//////////8="/>
                  </a:ext>
                </a:extLst>
              </p:cNvSpPr>
              <p:nvPr/>
            </p:nvSpPr>
            <p:spPr>
              <a:xfrm>
                <a:off x="5425440" y="2976880"/>
                <a:ext cx="4048760" cy="8858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109719" tIns="68574" rIns="109719" bIns="68574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99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2286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000" dirty="0"/>
                  <a:t>Causal estimate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MyJWBZ3lt18UtBqYplsPCE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gIQAAUBIAAEg6AADDFwAAEAAAACYAAAAIAAAA//////////8="/>
                  </a:ext>
                </a:extLst>
              </p:cNvSpPr>
              <p:nvPr/>
            </p:nvSpPr>
            <p:spPr>
              <a:xfrm>
                <a:off x="5425440" y="2976880"/>
                <a:ext cx="4048760" cy="885825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5" name="TextBox 23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UGQAAfiMAAFUkAABjJgAAECAAACYAAAAIAAAA//////////8="/>
              </a:ext>
            </a:extLst>
          </p:cNvSpPr>
          <p:nvPr/>
        </p:nvSpPr>
        <p:spPr>
          <a:xfrm>
            <a:off x="4198620" y="5769610"/>
            <a:ext cx="170751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Control  users</a:t>
            </a:r>
          </a:p>
        </p:txBody>
      </p:sp>
      <p:pic>
        <p:nvPicPr>
          <p:cNvPr id="6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dElu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hAAAOILAACyEwAAuBQ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663190" y="193167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7" name="Right Arrow 7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BQAAWRcAAF8RAADRGQAAEAAAACYAAAAIAAAA//////////8="/>
              </a:ext>
            </a:extLst>
          </p:cNvSpPr>
          <p:nvPr/>
        </p:nvSpPr>
        <p:spPr>
          <a:xfrm rot="8414232">
            <a:off x="814070" y="3795395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8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FAAAVg4AAGchAADzFAAAEAAAACYAAAAIAAAA//////////8="/>
                  </a:ext>
                </a:extLst>
              </p:cNvSpPr>
              <p:nvPr/>
            </p:nvSpPr>
            <p:spPr>
              <a:xfrm>
                <a:off x="3315970" y="2330450"/>
                <a:ext cx="211391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8" name="Rounded Rectangle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Jx/3GEMI0yUqPg6PggRwm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FAAAVg4AAGchAADzFAAAEAAAACYAAAAIAAAA//////////8="/>
                  </a:ext>
                </a:extLst>
              </p:cNvSpPr>
              <p:nvPr/>
            </p:nvSpPr>
            <p:spPr>
              <a:xfrm>
                <a:off x="3315970" y="2330450"/>
                <a:ext cx="2113915" cy="1075055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11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IQAAsR0AALQtAAB+IwAAEAAAACYAAAAIAAAA//////////8="/>
                  </a:ext>
                </a:extLst>
              </p:cNvSpPr>
              <p:nvPr/>
            </p:nvSpPr>
            <p:spPr>
              <a:xfrm>
                <a:off x="5429250" y="4826635"/>
                <a:ext cx="2000250" cy="94297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recommendations</a:t>
                </a:r>
              </a:p>
            </p:txBody>
          </p:sp>
        </mc:Choice>
        <mc:Fallback>
          <p:sp>
            <p:nvSpPr>
              <p:cNvPr id="9" name="Rounded Rectangle 11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OCWVRkOwbPeKZOWVOZ/12s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IQAAsR0AALQtAAB+IwAAEAAAACYAAAAIAAAA//////////8="/>
                  </a:ext>
                </a:extLst>
              </p:cNvSpPr>
              <p:nvPr/>
            </p:nvSpPr>
            <p:spPr>
              <a:xfrm>
                <a:off x="5429250" y="4826635"/>
                <a:ext cx="2000250" cy="942975"/>
              </a:xfrm>
              <a:prstGeom prst="round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0" name="TextBox 1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FQAAdgsAAIIgAABbDgAAECAAACYAAAAIAAAA//////////8="/>
              </a:ext>
            </a:extLst>
          </p:cNvSpPr>
          <p:nvPr/>
        </p:nvSpPr>
        <p:spPr>
          <a:xfrm>
            <a:off x="3430270" y="1863090"/>
            <a:ext cx="185420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1" name="TextBox 16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wIQAAqBoAAFYtAACOHQAAECAAACYAAAAIAAAA//////////8="/>
              </a:ext>
            </a:extLst>
          </p:cNvSpPr>
          <p:nvPr/>
        </p:nvSpPr>
        <p:spPr>
          <a:xfrm rot="21550527">
            <a:off x="5516880" y="4333240"/>
            <a:ext cx="185293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2" name="TextBox 19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CAAAQRoAAFcTAAAmHQAAECAAACYAAAAIAAAA//////////8="/>
              </a:ext>
            </a:extLst>
          </p:cNvSpPr>
          <p:nvPr/>
        </p:nvSpPr>
        <p:spPr>
          <a:xfrm rot="21578045">
            <a:off x="1316990" y="4267835"/>
            <a:ext cx="182689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New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22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uBgAALx0AACMTAADNIwAAEAAAACYAAAAIAAAA//////////8="/>
                  </a:ext>
                </a:extLst>
              </p:cNvSpPr>
              <p:nvPr/>
            </p:nvSpPr>
            <p:spPr>
              <a:xfrm>
                <a:off x="1045210" y="4744085"/>
                <a:ext cx="206565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13" name="Rounded Rectangle 2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KJq7AarrSNA7v4OJlSmNT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uBgAALx0AACMTAADNIwAAEAAAACYAAAAIAAAA//////////8="/>
                  </a:ext>
                </a:extLst>
              </p:cNvSpPr>
              <p:nvPr/>
            </p:nvSpPr>
            <p:spPr>
              <a:xfrm>
                <a:off x="1045210" y="4744085"/>
                <a:ext cx="2065655" cy="1075690"/>
              </a:xfrm>
              <a:prstGeom prst="roundRect">
                <a:avLst/>
              </a:prstGeom>
              <a:blipFill>
                <a:blip r:embed="rId7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4" name="Right Arrow 25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LEgAA5hcAAKgeAABeGgAAEAAAACYAAAAIAAAA//////////8="/>
              </a:ext>
            </a:extLst>
          </p:cNvSpPr>
          <p:nvPr/>
        </p:nvSpPr>
        <p:spPr>
          <a:xfrm rot="2533426">
            <a:off x="2973705" y="3884930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5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C1F66C0-8EC1-4A90-8FA7-78C528E9792D}" type="slidenum">
              <a:t>159</a:t>
            </a:fld>
          </a:p>
        </p:txBody>
      </p:sp>
      <p:pic>
        <p:nvPicPr>
          <p:cNvPr id="16" name="Picture 1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SwIAAKgaAACbBQAAfiM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72745" y="433324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7" name="Picture 2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x0AAPcaAAAbIQAAzSM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843145" y="438340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 animBg="1"/>
      <p:bldP spid="17" grpId="0" animBg="1" advAuto="0"/>
    </p:bldLst>
    <p:extLst>
      <p:ext uri="smNativeData">
        <pr:smNativeData xmlns:pr="smNativeData" val="fZHMWgQAAAAFAAAA/////wEAAAABAAAAAAAAAAAAAAAAAAAAAAAAAAcAAAD/////AQAAAAEAAAAAAAAAAAAAAAAAAAAAAAAACQAAAP3///8BAAAAAQAAAAAAAAAAAAAAAAAAAAAAAAALAAAA/f///wEAAAABAAAAAAAAAAAAAAAAAAAAAAAAAA=="/>
      </p:ext>
    </p:ext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gAwAAWyAAABsaAAANJAAAECAAACYAAAAIAAAAAQAAAAAAAAA="/>
              </a:ext>
            </a:extLst>
          </p:cNvSpPr>
          <p:nvPr>
            <p:ph type="body" idx="4294967295"/>
          </p:nvPr>
        </p:nvSpPr>
        <p:spPr>
          <a:xfrm>
            <a:off x="548640" y="5259705"/>
            <a:ext cx="3695065" cy="600710"/>
          </a:xfrm>
        </p:spPr>
        <p:txBody>
          <a:bodyPr/>
          <a:lstStyle/>
          <a:p>
            <a:pPr>
              <a:defRPr lang="en-us"/>
            </a:pPr>
            <a:r>
              <a:rPr lang="en-us">
                <a:latin typeface="Segoe UI" pitchFamily="0" charset="0"/>
                <a:ea typeface="Segoe UI Light" pitchFamily="0" charset="0"/>
                <a:cs typeface="Segoe UI Light" pitchFamily="0" charset="0"/>
              </a:rPr>
              <a:t>Potential Outcomes</a:t>
            </a:r>
            <a:endParaRPr lang="en-us">
              <a:latin typeface="Segoe UI" pitchFamily="0" charset="0"/>
              <a:ea typeface="Segoe UI Light" pitchFamily="0" charset="0"/>
              <a:cs typeface="Segoe UI Light" pitchFamily="0" charset="0"/>
            </a:endParaR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AG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Bag of tricks =&gt; Powerful statistical frameworks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18A109E-D0CC-DFE6-8232-26B35E7C7473}" type="slidenum">
              <a:t>16</a:t>
            </a:fld>
          </a:p>
        </p:txBody>
      </p:sp>
      <p:sp>
        <p:nvSpPr>
          <p:cNvPr id="5" name="Text Placeholder 1"/>
          <p:cNvSpPr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JI4AAAMAAAAEAAAAAAAAAAAAAAAAAAAAAAAAAAeAAAAaAAAAAAAAAAAAAAAAAAAAAAAAAAAAAAAECcAABAnAAAAAAAAAAAAAAAAAAAAAAAAAAAAAAAAAAAAAAAAAAAAABQAAAAAAAAAwMD/AAAAAABkAAAAMgAAAAAAAABkAAAAAAAAAH9/fwAKAAAAHwAAAFQAAAD///8AUFBQAQAAAAAAAAAAAAAAAAAAAAAAAAAAAAAAAAAAAAAAAAAAAAAAAH9/fwAAcsYDzMzMAMDA/wB/f38AAAAAAAAAAAAAAAAAAAAAAAAAAAAhAAAAGAAAABQAAACwHAAASyAAAGszAAD9IwAAECAAACYAAAAIAAAA//////////8="/>
              </a:ext>
            </a:extLst>
          </p:cNvSpPr>
          <p:nvPr/>
        </p:nvSpPr>
        <p:spPr>
          <a:xfrm>
            <a:off x="4663440" y="5249545"/>
            <a:ext cx="3695065" cy="600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46050" tIns="91440" rIns="146050" bIns="91440" numCol="1" spcCol="215900" anchor="t"/>
          <a:lstStyle>
            <a:lvl1pPr marL="0" marR="0" indent="0" algn="l" defTabSz="69977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000" kern="1" spc="0" baseline="0">
                <a:latin typeface="Segoe UI Light" pitchFamily="0" charset="0"/>
                <a:ea typeface="Segoe UI" pitchFamily="0" charset="0"/>
                <a:cs typeface="Segoe UI" pitchFamily="0" charset="0"/>
              </a:defRPr>
            </a:lvl1pPr>
            <a:lvl2pPr marL="0" marR="0" indent="0" algn="l" defTabSz="69977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5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2pPr>
            <a:lvl3pPr marL="171450" marR="0" indent="0" algn="l" defTabSz="69977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5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3pPr>
            <a:lvl4pPr marL="342900" marR="0" indent="0" algn="l" defTabSz="69977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35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4pPr>
            <a:lvl5pPr marL="514350" marR="0" indent="0" algn="l" defTabSz="69977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35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5pPr>
            <a:lvl6pPr marL="1923415" indent="-174625" algn="l" defTabSz="699770">
              <a:spcBef>
                <a:spcPts val="0"/>
              </a:spcBef>
              <a:buFont typeface="Arial" pitchFamily="1" charset="0"/>
              <a:buChar char="•"/>
              <a:tabLst/>
              <a:defRPr lang="en-us" sz="15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6pPr>
            <a:lvl7pPr marL="2273300" indent="-174625" algn="l" defTabSz="699770">
              <a:spcBef>
                <a:spcPts val="0"/>
              </a:spcBef>
              <a:buFont typeface="Arial" pitchFamily="1" charset="0"/>
              <a:buChar char="•"/>
              <a:tabLst/>
              <a:defRPr lang="en-us" sz="15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7pPr>
            <a:lvl8pPr marL="2623185" indent="-174625" algn="l" defTabSz="699770">
              <a:spcBef>
                <a:spcPts val="0"/>
              </a:spcBef>
              <a:buFont typeface="Arial" pitchFamily="1" charset="0"/>
              <a:buChar char="•"/>
              <a:tabLst/>
              <a:defRPr lang="en-us" sz="15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8pPr>
            <a:lvl9pPr marL="2972435" indent="-174625" algn="l" defTabSz="699770">
              <a:spcBef>
                <a:spcPts val="0"/>
              </a:spcBef>
              <a:buFont typeface="Arial" pitchFamily="1" charset="0"/>
              <a:buChar char="•"/>
              <a:tabLst/>
              <a:defRPr lang="en-us" sz="15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9pPr>
          </a:lstStyle>
          <a:p>
            <a:pPr>
              <a:defRPr lang="en-us"/>
            </a:pPr>
            <a:r>
              <a:rPr lang="en-us">
                <a:latin typeface="Segoe UI" pitchFamily="0" charset="0"/>
                <a:ea typeface="Segoe UI" pitchFamily="0" charset="0"/>
                <a:cs typeface="Segoe UI" pitchFamily="0" charset="0"/>
              </a:rPr>
              <a:t>Bayesian Networks</a:t>
            </a:r>
            <a:endParaRPr lang="en-us">
              <a:latin typeface="Segoe UI" pitchFamily="0" charset="0"/>
              <a:ea typeface="Segoe UI" pitchFamily="0" charset="0"/>
              <a:cs typeface="Segoe UI" pitchFamily="0" charset="0"/>
            </a:endParaRPr>
          </a:p>
        </p:txBody>
      </p:sp>
      <p:pic>
        <p:nvPicPr>
          <p:cNvPr id="6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BLmE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CB8AAEkJAADoLQAAQx8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044440" y="1509395"/>
            <a:ext cx="2418080" cy="35725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IE8D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qAYAAIsJAAAeFQAAAR8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" y="1551305"/>
            <a:ext cx="2350770" cy="34886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B0I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062730"/>
          </a:xfrm>
        </p:spPr>
        <p:txBody>
          <a:bodyPr/>
          <a:lstStyle/>
          <a:p>
            <a:pPr>
              <a:defRPr lang="en-us"/>
            </a:pPr>
            <a:r>
              <a:t>What if likelihood/propensity too low?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Leads to high variance estimates.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A single value can derail the estimate.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Can we combine the benefits of prediction and causal inference?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Caveat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528B018-5698-7D46-D690-A013FEDE20F5}" type="slidenum">
              <a:t>160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DQEgAAEC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IV.B. Doubly robust estimation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76D5150-1EAA-38A7-E4D5-E8F21F9B12BD}" type="slidenum">
              <a:t>161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AlpL4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GA5AAD/J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9121140" cy="4801235"/>
          </a:xfrm>
        </p:spPr>
        <p:txBody>
          <a:bodyPr/>
          <a:lstStyle/>
          <a:p>
            <a:pPr>
              <a:defRPr lang="en-us"/>
            </a:pPr>
            <a:r>
              <a:t>Use IPW as the unbiased estimate.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To reduce variance, add a term that is the output of a predictive ML model that tries to predict outcome variable.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Combine them in a special way to yield a property:</a:t>
            </a:r>
          </a:p>
          <a:p>
            <a:pPr>
              <a:defRPr lang="en-us"/>
            </a:pPr>
            <a:r>
              <a:t>	The estimate is unbiased if either the propensity is correctly estimated, or if the prediction model is accurate. </a:t>
            </a:r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Prediction + IPW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03C244D-038D-69D2-C384-F5876ACA35A0}" type="slidenum">
              <a:t>162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9QQAAAgJAABLGAAALRE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" y="1468120"/>
            <a:ext cx="3143250" cy="13239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4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Simple example: Estimating average height of students in a class</a:t>
            </a:r>
          </a:p>
        </p:txBody>
      </p:sp>
      <p:sp>
        <p:nvSpPr>
          <p:cNvPr id="5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2A2023A-74EF-F7F4-A11A-82A14C5457D7}" type="slidenum">
              <a:t>163</a:t>
            </a:fld>
          </a:p>
        </p:txBody>
      </p:sp>
      <p:pic>
        <p:nvPicPr>
          <p:cNvPr id="6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/////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FSEAAOIJAAAANgAAVBA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377815" y="1606550"/>
            <a:ext cx="3400425" cy="1047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Plus Sign 6"/>
          <p:cNvSpPr>
            <a:extLst>
              <a:ext uri="smNativeData">
                <pr:smNativeData xmlns:pr="smNativeData" val="SMDATA_13_fZHMWhMAAAAlAAAAigIAAA0AAAAAAAAAAEkAAAAAAAAASQAAAAAAAAABAAAAAAAAAAEAAABQAAAAJXUCmggbzj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DgGQAAqwsAABgeAADzDgAAEAAAACYAAAAIAAAA//////////8="/>
              </a:ext>
            </a:extLst>
          </p:cNvSpPr>
          <p:nvPr/>
        </p:nvSpPr>
        <p:spPr>
          <a:xfrm>
            <a:off x="4206240" y="1896745"/>
            <a:ext cx="685800" cy="5334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pic>
        <p:nvPicPr>
          <p:cNvPr id="8" name="Picture 7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4QkAANoVAAB/LwAAeB0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605915" y="3552190"/>
            <a:ext cx="6115050" cy="12382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kAcAAMwfAADPMQAA4ic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229360" y="5168900"/>
            <a:ext cx="6867525" cy="13144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BpFwAAECAAACYAAAAIAAAAAQAAAAA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1680210"/>
          </a:xfrm>
        </p:spPr>
        <p:txBody>
          <a:bodyPr/>
          <a:lstStyle/>
          <a:p>
            <a:pPr>
              <a:defRPr lang="en-us"/>
            </a:pPr>
            <a:r>
              <a:t>IV.C. Refuting the obtained causal estimate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91E81EC-A294-4B77-DAA6-5422CFE82C01}" type="slidenum">
              <a:t>164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B0I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062730"/>
          </a:xfrm>
        </p:spPr>
        <p:txBody>
          <a:bodyPr/>
          <a:lstStyle/>
          <a:p>
            <a:pPr>
              <a:defRPr lang="en-us"/>
            </a:pPr>
            <a:r>
              <a:t>“Causal” part does not come from the data.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It comes from your assumptions that lead to identification.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The data is simply used for statistical estimation.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Critical to verify your assumptions. How?</a:t>
            </a:r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Causal estimate is a result of your assumptions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Y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D8763BC-F2E0-D295-AE3F-04C02D715851}" type="slidenum">
              <a:t>165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0G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046730"/>
          </a:xfrm>
        </p:spPr>
        <p:txBody>
          <a:bodyPr/>
          <a:lstStyle/>
          <a:p>
            <a:pPr>
              <a:defRPr lang="en-us"/>
            </a:pPr>
            <a:r>
              <a:t>Can add randomly drawn common causes, or random instruments.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Rerun your analysis.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Does the causal estimate change?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Sanity check 1: Add random variables to your model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26BCF73-3D9F-3E39-D1D3-CB6C819D279E}" type="slidenum">
              <a:t>166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Zj2Qc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B0I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062730"/>
          </a:xfrm>
        </p:spPr>
        <p:txBody>
          <a:bodyPr/>
          <a:lstStyle/>
          <a:p>
            <a:pPr>
              <a:defRPr lang="en-us"/>
            </a:pPr>
            <a:r>
              <a:t>Can randomize or permute the treatment.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Or match treatment and control to have the same distribution of the treatment variable.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Rerun your analysis.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Does the causal estimate change?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Sanity check 2: Replace treatment by a placebo (A/A test)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72B7FD5-9BCA-7E89-8493-6DDC31DD7238}" type="slidenum">
              <a:t>167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GG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139440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  <a:r>
              <a:t>Create subsets of your data.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Rerun your analysis.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Does the causal estimate change?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Sanity Check 3: Divide data into subsets   (cross-validation)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D0D80C8-86E0-5876-AEB5-7023CEFB5825}" type="slidenum">
              <a:t>168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BUHQ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554730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  <a:r>
              <a:t>Use simulation to add effect of unknown confounders.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Domain knowledge to guide reasonable values of the simulation.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Make comparisons to other known estimates.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Sensitivity Analysis: How bad should a confounder be so that your estimate reverses?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890AB6A-24A5-C55D-EB28-D208E5661D87}" type="slidenum">
              <a:t>169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9s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D4GQAAECAAACYAAAAIAAAAAQAAAAA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2096135"/>
          </a:xfrm>
        </p:spPr>
        <p:txBody>
          <a:bodyPr/>
          <a:lstStyle/>
          <a:p>
            <a:pPr>
              <a:defRPr lang="en-us"/>
            </a:pPr>
            <a:r>
              <a:t>I.B Why should we care?</a:t>
            </a:r>
            <a:r>
              <a:rPr lang="en-us" sz="2800"/>
              <a:t> </a:t>
            </a:r>
            <a:br/>
            <a:br/>
            <a:r>
              <a:rPr lang="en-us" sz="2800"/>
              <a:t>We have increasing amounts of data and highly accurate predictions. How is causal inference useful?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88w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2C649C0-8EAF-93BF-E17E-78EA0730172D}" type="slidenum">
              <a:t>17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Does smoking cause lung cancer?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A5E8FA5-EBC7-0B79-89E6-1D2CC1A87F48}" type="slidenum">
              <a:t>170</a:t>
            </a:fld>
          </a:p>
        </p:txBody>
      </p:sp>
      <p:grpSp>
        <p:nvGrpSpPr>
          <p:cNvPr id="5" name="Group 4"/>
          <p:cNvGrpSpPr>
            <a:extLst>
              <a:ext uri="smNativeData">
                <pr:smNativeData xmlns:pr="smNativeData" val="SMDATA_7_fZHMWh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FABAAC6CwAAUzkAAPYdAAAQAAAAJgAAAAgAAAD/////AAAAAA=="/>
              </a:ext>
            </a:extLst>
          </p:cNvGrpSpPr>
          <p:nvPr/>
        </p:nvGrpSpPr>
        <p:grpSpPr>
          <a:xfrm>
            <a:off x="213360" y="1906270"/>
            <a:ext cx="9105265" cy="2964180"/>
            <a:chOff x="213360" y="1906270"/>
            <a:chExt cx="9105265" cy="2964180"/>
          </a:xfrm>
        </p:grpSpPr>
        <p:sp>
          <p:nvSpPr>
            <p:cNvPr id="11" name="Oval 5"/>
            <p:cNvSpPr>
              <a:extLst>
                <a:ext uri="smNativeData">
                  <pr:smNativeData xmlns:pr="smNativeData" val="SMDATA_13_fZHMWhMAAAAlAAAAZgAAAA0AAAAAAAAAAEgAAAAA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QAQAAqxcAAEgVAAD2HQAAAAAAACYAAAAIAAAA//////////8="/>
                </a:ext>
              </a:extLst>
            </p:cNvSpPr>
            <p:nvPr/>
          </p:nvSpPr>
          <p:spPr>
            <a:xfrm>
              <a:off x="213360" y="3847465"/>
              <a:ext cx="3246120" cy="10229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0" tIns="45720" rIns="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3200"/>
                <a:t>Smoking</a:t>
              </a:r>
              <a:endParaRPr lang="en-us" sz="3200"/>
            </a:p>
          </p:txBody>
        </p:sp>
        <p:sp>
          <p:nvSpPr>
            <p:cNvPr id="10" name="Oval 6"/>
            <p:cNvSpPr>
              <a:extLst>
                <a:ext uri="smNativeData">
                  <pr:smNativeData xmlns:pr="smNativeData" val="SMDATA_13_fZHMWhMAAAAlAAAAZgAAAA0AAAAAAAAAAEgAAAAA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QAQAAugsAALkaAAAFEgAAAAAAACYAAAAIAAAA//////////8="/>
                </a:ext>
              </a:extLst>
            </p:cNvSpPr>
            <p:nvPr/>
          </p:nvSpPr>
          <p:spPr>
            <a:xfrm>
              <a:off x="213360" y="1906270"/>
              <a:ext cx="4130675" cy="10229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0" tIns="45720" rIns="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3200"/>
                <a:t>Demographics</a:t>
              </a:r>
              <a:endParaRPr lang="en-us" sz="3200"/>
            </a:p>
          </p:txBody>
        </p:sp>
        <p:sp>
          <p:nvSpPr>
            <p:cNvPr id="9" name="Oval 7"/>
            <p:cNvSpPr>
              <a:extLst>
                <a:ext uri="smNativeData">
                  <pr:smNativeData xmlns:pr="smNativeData" val="SMDATA_13_fZHMWhMAAAAlAAAAZgAAAA0AAAAAAAAAAEgAAAAAAAAASAAAAAAAAAABAAAAAAAAAAEAAABQAAAAAAAAAAAA8D8AAAAAAADw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DQIwAAphcAAFM5AADxHQAAAAAAACYAAAAIAAAA//////////8="/>
                </a:ext>
              </a:extLst>
            </p:cNvSpPr>
            <p:nvPr/>
          </p:nvSpPr>
          <p:spPr>
            <a:xfrm>
              <a:off x="5821680" y="3844290"/>
              <a:ext cx="3496945" cy="1022985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solidFill>
                <a:srgbClr val="8A0F13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0" tIns="45720" rIns="0" bIns="45720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r>
                <a:rPr lang="en-us" sz="3200"/>
                <a:t>Lung Cancer</a:t>
              </a:r>
              <a:endParaRPr lang="en-us" sz="3200"/>
            </a:p>
          </p:txBody>
        </p:sp>
        <p:cxnSp>
          <p:nvCxnSpPr>
            <p:cNvPr id="8" name="Straight Arrow Connector 8"/>
            <p:cNvCxnSpPr>
              <a:stCxn id="11" idx="6"/>
              <a:endCxn id="9" idx="2"/>
              <a:extLst>
                <a:ext uri="smNativeData">
                  <pr:smNativeData xmlns:pr="smNativeData" val="SMDATA_13_fZHMWhMAAAAlAAAADQAAAA0AAAAAkAAAAEgAAACQAAAASAAAAAAAAAAAAAAAAg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gAAALoUGgx4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B/8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BIFQAAzBoAANAjAADQGgAAAAAAACYAAAAIAAAA//////////8="/>
                </a:ext>
              </a:extLst>
            </p:cNvCxnSpPr>
            <p:nvPr/>
          </p:nvCxnSpPr>
          <p:spPr>
            <a:xfrm>
              <a:off x="4639310" y="3176270"/>
              <a:ext cx="2540" cy="2362200"/>
            </a:xfrm>
            <a:prstGeom prst="straightConnector1">
              <a:avLst/>
            </a:prstGeom>
            <a:noFill/>
            <a:ln w="76200" cap="flat" cmpd="sng" algn="ctr">
              <a:solidFill>
                <a:schemeClr val="accent1"/>
              </a:solidFill>
              <a:prstDash val="sysDash"/>
              <a:headEnd type="none"/>
              <a:tailEnd type="triangle" w="med" len="med"/>
            </a:ln>
            <a:effectLst/>
          </p:spPr>
        </p:cxnSp>
        <p:cxnSp>
          <p:nvCxnSpPr>
            <p:cNvPr id="7" name="Straight Arrow Connector 9"/>
            <p:cNvCxnSpPr>
              <a:stCxn id="10" idx="4"/>
              <a:endCxn id="11" idx="0"/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NLS0gt4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B/8MAAAAEAAAAAAAAAAAAAAAAAAAAAAAAAAeAAAAaAAAAAAAAAAAAAAAAAAAAAAAAAAAAAAAECcAABAnAAAAAAAAAAAAAAAAAAAAAAAAAAAAAAAAAAAAAAAAAAAAABQAAAAAAAAAwMD/AAAAAABkAAAAMgAAAAAAAABkAAAAAAAAAH9/fwAKAAAAHwAAAFQAAAD///8AUFBQAQAAAAAAAAAAAAAAAAAAAAAAAAAAAAAAAAAAAAAAAAAA0tLSBH9/fwAAcsYDzMzMAMDA/wB/f38AAAAAAAAAAAAAAAAAAAAAAAAAAAAhAAAAGAAAABQAAABMCwAABRIAAAQOAACrFwAAAAAAACYAAAAIAAAA//////////8="/>
                </a:ext>
              </a:extLst>
            </p:cNvCxnSpPr>
            <p:nvPr/>
          </p:nvCxnSpPr>
          <p:spPr>
            <a:xfrm>
              <a:off x="1598295" y="3167380"/>
              <a:ext cx="918210" cy="441960"/>
            </a:xfrm>
            <a:prstGeom prst="straightConnector1">
              <a:avLst/>
            </a:prstGeom>
            <a:noFill/>
            <a:ln w="76200" cap="flat" cmpd="sng" algn="ctr">
              <a:solidFill>
                <a:schemeClr val="tx2"/>
              </a:solidFill>
              <a:prstDash val="solid"/>
              <a:headEnd type="none"/>
              <a:tailEnd type="triangle" w="med" len="med"/>
            </a:ln>
            <a:effectLst/>
          </p:spPr>
        </p:cxnSp>
        <p:cxnSp>
          <p:nvCxnSpPr>
            <p:cNvPr id="6" name="Straight Arrow Connector 10"/>
            <p:cNvCxnSpPr>
              <a:stCxn id="10" idx="5"/>
              <a:endCxn id="9" idx="0"/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NLS0gt4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B/8MAAAAEAAAAAAAAAAAAAAAAAAAAAAAAAAeAAAAaAAAAAAAAAAAAAAAAAAAAAAAAAAAAAAAECcAABAnAAAAAAAAAAAAAAAAAAAAAAAAAAAAAAAAAAAAAAAAAAAAABQAAAAAAAAAwMD/AAAAAABkAAAAMgAAAAAAAABkAAAAAAAAAH9/fwAKAAAAHwAAAFQAAAD///8AUFBQAQAAAAAAAAAAAAAAAAAAAAAAAAAAAAAAAAAAAAAAAAAA0tLSBH9/fwAAcsYDzMzMAMDA/wB/f38AAAAAAAAAAAAAAAAAAAAAAAAAAAAhAAAAGAAAABQAAAAAFwAAGREAAJIuAACmFwAAAAAAACYAAAAIAAAA//////////8="/>
                </a:ext>
              </a:extLst>
            </p:cNvCxnSpPr>
            <p:nvPr/>
          </p:nvCxnSpPr>
          <p:spPr>
            <a:xfrm flipH="1">
              <a:off x="5121910" y="1396365"/>
              <a:ext cx="1064895" cy="3831590"/>
            </a:xfrm>
            <a:prstGeom prst="straightConnector1">
              <a:avLst/>
            </a:prstGeom>
            <a:noFill/>
            <a:ln w="76200" cap="flat" cmpd="sng" algn="ctr">
              <a:solidFill>
                <a:schemeClr val="tx2"/>
              </a:solidFill>
              <a:prstDash val="solid"/>
              <a:headEnd type="none"/>
              <a:tailEnd type="triangle" w="med" len="med"/>
            </a:ln>
            <a:effectLst/>
          </p:spPr>
        </p:cxnSp>
      </p:grpSp>
      <p:sp>
        <p:nvSpPr>
          <p:cNvPr id="12" name="Oval 15"/>
          <p:cNvSpPr>
            <a:extLst>
              <a:ext uri="smNativeData">
                <pr:smNativeData xmlns:pr="smNativeData" val="SMDATA_13_fZHMWhMAAAAlAAAAZgAAAA0AAAAAAAAAAEgAAAAAAAAASAAAAAAAAAABAAAAAAAAAAEAAABQAAAAAAAAAAAA8D8AAAAAAADwPwAAAAAAAOA/AAAAAAAA4D8AAAAAAADgPwAAAAAAAOA/AAAAAAAA4D8AAAAAAADgPwAAAAAAAOA/AAAAAAAA4D8CAAAAjAAAAAEAAAAAAAAA0tLSC1BQUAgAAAAAAAAAAAAAAAAAAAAAAAAAAAAAAAAAAAAAZAAAAAEAAABAAAAAAAAAAAAAAAAAAAAAAAAAAAAAAAAAAAAAAAAAAAAAAAAAAAAAAAAAAAAAAAAAAAAAAAAAAAAAAAAAAAAAAAAAAAAAAAAAAAAAAAAAAAAAAAAAAAAAFAAAADwAAAABAAAAAAAAAIoPE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vyFE0MAAAAEAAAAAAAAAAAAAAAAAAAAAAAAAAeAAAAaAAAAAAAAAAAAAAAAAAAAAAAAAAAAAAAECcAABAnAAAAAAAAAAAAAAAAAAAAAAAAAAAAAAAAAAAAAAAAAAAAABQAAAAAAAAAwMD/AAAAAABkAAAAMgAAAAAAAABkAAAAAAAAAH9/fwAKAAAAHwAAAFQAAADS0tIEUFBQAQAAAAAAAAAAAAAAAAAAAAAAAAAAAAAAAAAAAAAAAAAAig8TAH9/fwAAcsYDzMzMAMDA/wB/f38AAAAAAAAAAAAAAAAAAAAAAAAAAAAhAAAAGAAAABQAAADiHAAASwsAAEs2AACWEQAAEAAAACYAAAAIAAAA//////////8="/>
              </a:ext>
            </a:extLst>
          </p:cNvSpPr>
          <p:nvPr/>
        </p:nvSpPr>
        <p:spPr>
          <a:xfrm>
            <a:off x="4695190" y="1835785"/>
            <a:ext cx="4130675" cy="1022985"/>
          </a:xfrm>
          <a:prstGeom prst="ellipse">
            <a:avLst/>
          </a:prstGeom>
          <a:solidFill>
            <a:schemeClr val="tx2"/>
          </a:solidFill>
          <a:ln w="10795" cap="flat" cmpd="sng" algn="ctr">
            <a:solidFill>
              <a:srgbClr val="8A0F13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5720" rIns="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3200"/>
              <a:t>Genes</a:t>
            </a:r>
            <a:endParaRPr lang="en-us" sz="3200"/>
          </a:p>
        </p:txBody>
      </p:sp>
      <p:cxnSp>
        <p:nvCxnSpPr>
          <p:cNvPr id="13" name="Straight Arrow Connector 16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NLS0gt4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B/8MAAAAEAAAAAAAAAAAAAAAAAAAAAAAAAAeAAAAaAAAAAAAAAAAAAAAAAAAAAAAAAAAAAAAECcAABAnAAAAAAAAAAAAAAAAAAAAAAAAAAAAAAAAAAAAAAAAAAAAABQAAAAAAAAAwMD/AAAAAABkAAAAMgAAAAAAAABkAAAAAAAAAH9/fwAKAAAAHwAAAFQAAAD///8AUFBQAQAAAAAAAAAAAAAAAAAAAAAAAAAAAAAAAAAAAAAAAAAA0tLSBH9/fwAAcsYDzMzMAMDA/wB/f38AAAAAAAAAAAAAAAAAAAAAAAAAAAAhAAAAGAAAABQAAAA/DAAAvA8AALUjAACHFwAAEAAAACYAAAAIAAAA//////////8="/>
              </a:ext>
            </a:extLst>
          </p:cNvCxnSpPr>
          <p:nvPr/>
        </p:nvCxnSpPr>
        <p:spPr>
          <a:xfrm rot="5400000">
            <a:off x="3263900" y="1284605"/>
            <a:ext cx="1266825" cy="3813810"/>
          </a:xfrm>
          <a:prstGeom prst="straightConnector1">
            <a:avLst/>
          </a:prstGeom>
          <a:noFill/>
          <a:ln w="76200" cap="flat" cmpd="sng" algn="ctr">
            <a:solidFill>
              <a:schemeClr val="tx2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14" name="Straight Arrow Connector 20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NLS0gt4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H/8AAMAAAAEAAAAAAAAAAAAAAAAAAAAAAAAAAeAAAAaAAAAAAAAAAAAAAAAAAAAAAAAAAAAAAAECcAABAnAAAAAAAAAAAAAAAAAAAAAAAAAAAAAAAAAAAAAAAAAAAAABQAAAAAAAAAwMD/AAAAAABkAAAAMgAAAAAAAABkAAAAAAAAAH9/fwAKAAAAHwAAAFQAAAD///8AUFBQAQAAAAAAAAAAAAAAAAAAAAAAAAAAAAAAAAAAAAAAAAAA0tLSBH9/fwAAcsYDzMzMAMDA/wB/f38AAAAAAAAAAAAAAAAAAAAAAAAAAAAhAAAAGAAAABQAAABBKQAAVxEAAJIuAACmFwAAEAAAACYAAAAIAAAA//////////8="/>
              </a:ext>
            </a:extLst>
          </p:cNvCxnSpPr>
          <p:nvPr/>
        </p:nvCxnSpPr>
        <p:spPr>
          <a:xfrm rot="5400000">
            <a:off x="6625590" y="2899410"/>
            <a:ext cx="1025525" cy="864235"/>
          </a:xfrm>
          <a:prstGeom prst="straightConnector1">
            <a:avLst/>
          </a:prstGeom>
          <a:noFill/>
          <a:ln w="76200" cap="flat" cmpd="sng" algn="ctr">
            <a:solidFill>
              <a:schemeClr val="tx2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15" name="TextBox 23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jUl+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4AQAAwyAAAEs2AACsJgAAECAAACYAAAAIAAAA//////////8="/>
              </a:ext>
            </a:extLst>
          </p:cNvSpPr>
          <p:nvPr/>
        </p:nvSpPr>
        <p:spPr>
          <a:xfrm>
            <a:off x="320040" y="5325745"/>
            <a:ext cx="8505825" cy="960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/>
              <a:t>Cornwell (1959) showed that the effect of Genes had to be 8 times any known confounder for the effect to go to zero.</a:t>
            </a:r>
            <a:endParaRPr lang="en-us" sz="24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UIQ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164330"/>
          </a:xfrm>
        </p:spPr>
        <p:txBody>
          <a:bodyPr/>
          <a:lstStyle/>
          <a:p>
            <a:pPr>
              <a:defRPr lang="en-us"/>
            </a:pPr>
            <a:r>
              <a:t>Always follow the four steps: </a:t>
            </a:r>
            <a:r>
              <a:rPr lang="en-us" i="1"/>
              <a:t>Model, Identify, Estimate, Refute.</a:t>
            </a:r>
            <a:endParaRPr lang="en-us" i="1"/>
          </a:p>
          <a:p>
            <a:pPr>
              <a:defRPr lang="en-us"/>
            </a:pPr>
            <a:r>
              <a:rPr lang="en-us" sz="2400"/>
              <a:t>Refute is the most important step.</a:t>
            </a:r>
            <a:endParaRPr lang="en-us" sz="2400"/>
          </a:p>
          <a:p>
            <a:pPr>
              <a:defRPr lang="en-us"/>
            </a:pPr>
            <a:endParaRPr lang="en-us" sz="1800"/>
          </a:p>
          <a:p>
            <a:pPr>
              <a:defRPr lang="en-us"/>
            </a:pPr>
            <a:r>
              <a:t>Aim for simplicity.</a:t>
            </a:r>
          </a:p>
          <a:p>
            <a:pPr>
              <a:defRPr lang="en-us"/>
            </a:pPr>
            <a:r>
              <a:rPr lang="en-us" sz="2400"/>
              <a:t>If your analysis is too complicated, it is most likely wrong. </a:t>
            </a:r>
            <a:endParaRPr lang="en-us" sz="2400"/>
          </a:p>
          <a:p>
            <a:pPr>
              <a:defRPr lang="en-us"/>
            </a:pPr>
            <a:endParaRPr lang="en-us" sz="1800"/>
          </a:p>
          <a:p>
            <a:pPr>
              <a:defRPr lang="en-us"/>
            </a:pPr>
            <a:endParaRPr lang="en-us" sz="1800"/>
          </a:p>
          <a:p>
            <a:pPr>
              <a:defRPr lang="en-us"/>
            </a:pPr>
            <a:r>
              <a:t>Try at least two methods with different assumptions. </a:t>
            </a:r>
            <a:endParaRPr lang="en-us" i="1"/>
          </a:p>
          <a:p>
            <a:pPr>
              <a:defRPr lang="en-us"/>
            </a:pPr>
            <a:r>
              <a:rPr lang="en-us" sz="2400"/>
              <a:t>Higher confidence in estimate if both methods agree.</a:t>
            </a:r>
            <a:endParaRPr lang="en-us" sz="2400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Observational causal inference: Best practices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04496B9-F7BD-1160-F3FC-0135D8B20554}" type="slidenum">
              <a:t>171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DQEgAAEC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V. Hands-on exercise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EAEDD68-26A3-FB2B-ED16-D07E93581B85}" type="slidenum">
              <a:t>172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WxsAABs4AAAsI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4446905"/>
            <a:ext cx="8914765" cy="1108075"/>
          </a:xfrm>
        </p:spPr>
        <p:txBody>
          <a:bodyPr/>
          <a:lstStyle/>
          <a:p>
            <a:pPr>
              <a:defRPr lang="en-us"/>
            </a:pPr>
            <a:r>
              <a:t>Use multiple methods</a:t>
            </a:r>
          </a:p>
          <a:p>
            <a:pPr>
              <a:defRPr lang="en-us"/>
            </a:pPr>
            <a:r>
              <a:t>Add Step 4: Try to refute your own estimate. </a:t>
            </a:r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Example 3: Estimating causal effect with many auxiliary variables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0EC1F23-6DAD-B9E9-E354-9BBC511A15CE}" type="slidenum">
              <a:t>173</a:t>
            </a:fld>
          </a:p>
        </p:txBody>
      </p:sp>
      <p:pic>
        <p:nvPicPr>
          <p:cNvPr id="5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gMBgM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CAEAAKsLAADQOAAAYB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896745"/>
            <a:ext cx="9067800" cy="23907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nLy6s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BpFwAAECAAACYAAAAIAAAAAQAAAAA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1680210"/>
          </a:xfrm>
        </p:spPr>
        <p:txBody>
          <a:bodyPr/>
          <a:lstStyle/>
          <a:p>
            <a:pPr>
              <a:defRPr lang="en-us"/>
            </a:pPr>
            <a:r>
              <a:t>VI. Case studies on online social systems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5tb4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A434001-4F87-16B6-C9FB-B9E30EB53FEC}" type="slidenum">
              <a:t>174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GG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139440"/>
          </a:xfrm>
        </p:spPr>
        <p:txBody>
          <a:bodyPr/>
          <a:lstStyle/>
          <a:p>
            <a:pPr marL="514350" indent="-514350">
              <a:buFont typeface="Segoe UI Light" pitchFamily="0" charset="0"/>
              <a:buAutoNum type="arabicPeriod"/>
              <a:defRPr lang="en-us"/>
            </a:pPr>
            <a:r>
              <a:t>Distinguishing between homophily and influence</a:t>
            </a:r>
          </a:p>
          <a:p>
            <a:pPr marL="514350" indent="-514350">
              <a:buFont typeface="Segoe UI Light" pitchFamily="0" charset="0"/>
              <a:buAutoNum type="arabicPeriod"/>
              <a:defRPr lang="en-us"/>
            </a:pPr>
            <a:r>
              <a:t>Measuring peer effects </a:t>
            </a:r>
          </a:p>
          <a:p>
            <a:pPr marL="514350" indent="-514350">
              <a:buFont typeface="Segoe UI Light" pitchFamily="0" charset="0"/>
              <a:buAutoNum type="arabicPeriod"/>
              <a:defRPr lang="en-us"/>
            </a:pPr>
            <a:r>
              <a:t>Is running contagious?</a:t>
            </a:r>
          </a:p>
          <a:p>
            <a:pPr marL="514350" indent="-514350">
              <a:buFont typeface="Segoe UI Light" pitchFamily="0" charset="0"/>
              <a:buAutoNum type="arabicPeriod"/>
              <a:defRPr lang="en-us"/>
            </a:pPr>
            <a:r>
              <a:t>Estimating counterfactuals in an online ad system</a:t>
            </a:r>
          </a:p>
          <a:p>
            <a:pPr marL="514350" indent="-514350">
              <a:buFont typeface="Segoe UI Light" pitchFamily="0" charset="0"/>
              <a:buAutoNum type="arabicPeriod"/>
              <a:defRPr lang="en-us"/>
            </a:pPr>
            <a:r>
              <a:t>Measuring effect of marketing campaigns</a:t>
            </a:r>
          </a:p>
          <a:p>
            <a:pPr marL="514350" indent="-514350">
              <a:buFont typeface="Segoe UI Light" pitchFamily="0" charset="0"/>
              <a:buAutoNum type="arabicPeriod"/>
              <a:defRPr lang="en-us"/>
            </a:pPr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Studies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2866D2F-61BF-D39B-F13E-97CE237007C2}" type="slidenum">
              <a:t>175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/////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/wEAAKsLAABgNwAA6y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" y="1896745"/>
            <a:ext cx="8677275" cy="4267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4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Distinguishing homophily and contagion is impossible</a:t>
            </a:r>
          </a:p>
        </p:txBody>
      </p:sp>
      <p:sp>
        <p:nvSpPr>
          <p:cNvPr id="5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KCjo4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DEC2092-DCF0-B9D6-BE54-2A836E1A487F}" type="slidenum">
              <a:t>176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RE9N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Distinguishing homophily and contagion is impossible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F1A8407-49D2-4F72-9CA2-BF27CAEC6AEA}" type="slidenum">
              <a:t>177</a:t>
            </a:fld>
          </a:p>
        </p:txBody>
      </p:sp>
      <p:pic>
        <p:nvPicPr>
          <p:cNvPr id="5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UFAIh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lQEAAC0KAABvOAAAvS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654175"/>
            <a:ext cx="8916670" cy="46431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McQj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Measuring peer effects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CEA6499-D7E1-BF92-AF52-21C72A1C5974}" type="slidenum">
              <a:t>178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CJacT/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5QEAAHMOAAB6NwAAQR4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348865"/>
            <a:ext cx="8710295" cy="25692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LA+B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Measuring peer effects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482DA87-C9E9-D72C-A73A-3F799474516A}" type="slidenum">
              <a:t>179</a:t>
            </a:fld>
          </a:p>
        </p:txBody>
      </p:sp>
      <p:pic>
        <p:nvPicPr>
          <p:cNvPr id="5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8lsm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MgIAAIcGAAAOJgAAGC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1061085"/>
            <a:ext cx="5829300" cy="57816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6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p4GHs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4JwAAew4AAHg2AAB7GAAAECAAACYAAAAIAAAA//////////8="/>
              </a:ext>
            </a:extLst>
          </p:cNvSpPr>
          <p:nvPr/>
        </p:nvSpPr>
        <p:spPr>
          <a:xfrm>
            <a:off x="6416040" y="2353945"/>
            <a:ext cx="2438400" cy="162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/>
              <a:t>Use randomized experiments to validate</a:t>
            </a:r>
            <a:endParaRPr lang="en-us" sz="24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Predictive systems are everywhere</a:t>
            </a:r>
          </a:p>
        </p:txBody>
      </p:sp>
      <p:pic>
        <p:nvPicPr>
          <p:cNvPr id="3" name="Picture 3" descr="Machine Learning: Tom M. Mitchell: 9780070428072: Amazon.com: Books - Google Chrome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ANQ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RAEAAGIGAABwIAAAKhk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1037590"/>
            <a:ext cx="5067300" cy="3053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YQ0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OBYAALwZAAAeOAAAzCcAABAAAAAmAAAACAAAAP//////////"/>
              </a:ext>
            </a:extLst>
          </p:cNvPicPr>
          <p:nvPr/>
        </p:nvPicPr>
        <p:blipFill>
          <a:blip r:embed="rId4"/>
          <a:srcRect l="0" t="0" r="0" b="34250"/>
          <a:stretch>
            <a:fillRect/>
          </a:stretch>
        </p:blipFill>
        <p:spPr>
          <a:xfrm>
            <a:off x="3611880" y="4183380"/>
            <a:ext cx="5510530" cy="2286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2" descr="https://tedconfblog.files.wordpress.com/2013/02/okcupid-dating-algorithm.jpg?w=900&amp;h=50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+CEAANsIAAACOAAAQBU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521960" y="1439545"/>
            <a:ext cx="3582670" cy="20148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dqNUs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GAIAAEkbAAD0FAAAyycAAB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340360" y="4435475"/>
            <a:ext cx="3065780" cy="20332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j39fg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6BF7666-28AB-EA80-E507-DED53849138B}" type="slidenum">
              <a:t>18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Is running contagious?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53F1830-7EE8-6AEE-A687-88BB56C950DD}" type="slidenum">
              <a:t>180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gluQC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ygIAACgPAACWNgAA3x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" y="2463800"/>
            <a:ext cx="8420100" cy="20669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C1DQ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1015365"/>
          </a:xfrm>
        </p:spPr>
        <p:txBody>
          <a:bodyPr/>
          <a:lstStyle/>
          <a:p>
            <a:pPr>
              <a:defRPr lang="en-us"/>
            </a:pPr>
            <a:r>
              <a:t>Use weather as an instrument: Does rain in NYC cause your friends in LA to also run less?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Is running contagious?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232B4D5-9BFF-6742-B18A-6D17FAC44738}" type="slidenum">
              <a:t>181</a:t>
            </a:fld>
          </a:p>
        </p:txBody>
      </p:sp>
      <p:pic>
        <p:nvPicPr>
          <p:cNvPr id="5" name="Picture 2" descr="https://media.nature.com/m685/nature-assets/ncomms/2017/170418/ncomms14753/images/ncomms14753-f1.jp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wwkAAPMRAABgMAAA4i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5" y="2917825"/>
            <a:ext cx="6276975" cy="3565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Estimating causal effects in ad systems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AFE3640-0EA7-ABC0-E946-F89578081FAD}" type="slidenum">
              <a:t>182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QgEAAKgJAADwNgAAHy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" y="1569720"/>
            <a:ext cx="8726170" cy="41395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Estimating causal effects in ad systems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FE6CD50-1E82-B33B-CC5E-E86E83103ABD}" type="slidenum">
              <a:t>183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JAAk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IAcAAHYHAACgLAAAXSA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212850"/>
            <a:ext cx="6096000" cy="40481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KAAo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sQEAAG8iAABuNQAAlSk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" y="5597525"/>
            <a:ext cx="8410575" cy="11620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UA5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Estimating effect of marketing campaigns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AB0E955-1B97-E51F-D908-ED4AA7462FB8}" type="slidenum">
              <a:t>184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/////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QgEAAIAOAAAYOAAA6R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" y="2357120"/>
            <a:ext cx="8914130" cy="21799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AlJ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662805"/>
          </a:xfrm>
        </p:spPr>
        <p:txBody>
          <a:bodyPr/>
          <a:lstStyle/>
          <a:p>
            <a:pPr>
              <a:defRPr lang="en-us"/>
            </a:pPr>
            <a:r>
              <a:t>Use synthetic controls.</a:t>
            </a:r>
          </a:p>
          <a:p>
            <a:pPr>
              <a:defRPr lang="en-us"/>
            </a:pPr>
            <a:r>
              <a:t>Construct them by using Bayesian modeling.</a:t>
            </a: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  <a:r>
              <a:t>Intuitive method when no controls present in the data.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Estimating effect of marketing campaigns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ED6351C-52D3-83C3-9D6E-A4967B206BF1}" type="slidenum">
              <a:t>185</a:t>
            </a:fld>
          </a:p>
        </p:txBody>
      </p:sp>
      <p:pic>
        <p:nvPicPr>
          <p:cNvPr id="5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QgEAANwPAADQOAAA8x0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" y="2578100"/>
            <a:ext cx="9030970" cy="22904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Ew0AABs4AADQEgAAEC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VII. Further curiosity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47E22EF-A1A9-2BD4-E7C6-57816C881102}" type="slidenum">
              <a:t>186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D/J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801235"/>
          </a:xfrm>
        </p:spPr>
        <p:txBody>
          <a:bodyPr/>
          <a:lstStyle/>
          <a:p>
            <a:pPr>
              <a:defRPr lang="en-us"/>
            </a:pPr>
            <a:r>
              <a:t>Networks mess up causal inference, because individual units are no longer connected.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The key assumption of independence of counterfactuals breaks.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If I treat a person, she might spread it (partially) to her friends, and so the assignment to friends is not completely randomized. </a:t>
            </a:r>
          </a:p>
          <a:p>
            <a:pPr>
              <a:defRPr lang="en-us"/>
            </a:pPr>
            <a:r>
              <a:t>Think of a video sharing feature. </a:t>
            </a:r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1. Dealing with social networks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0E820F7-B9ED-BDD6-A350-4F836E1E551A}" type="slidenum">
              <a:t>187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BUHQ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554730"/>
          </a:xfrm>
        </p:spPr>
        <p:txBody>
          <a:bodyPr/>
          <a:lstStyle/>
          <a:p>
            <a:pPr>
              <a:defRPr lang="en-us"/>
            </a:pPr>
            <a:r>
              <a:t>Networks mess up causal inference, because individual units are no longer connected.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Possible solution: New Zealand.</a:t>
            </a:r>
          </a:p>
          <a:p>
            <a:pPr>
              <a:defRPr lang="en-us"/>
            </a:pPr>
            <a:r>
              <a:t>Or better clustering of the network (Ugander et al.)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Or really complicated statistics (Eckles et al.). </a:t>
            </a:r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1. Dealing with social networks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6003F33-7DFB-55C9-B5B8-8B9C71F643DE}" type="slidenum">
              <a:t>188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BdyS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FAQAA0QEAAF85AAB2BwAAEAAAACYAAAAIAAAAAQAAAAAAAAA="/>
              </a:ext>
            </a:extLst>
          </p:cNvSpPr>
          <p:nvPr>
            <p:ph type="title"/>
          </p:nvPr>
        </p:nvSpPr>
        <p:spPr>
          <a:xfrm>
            <a:off x="206375" y="295275"/>
            <a:ext cx="9119870" cy="917575"/>
          </a:xfrm>
        </p:spPr>
        <p:txBody>
          <a:bodyPr/>
          <a:lstStyle/>
          <a:p>
            <a:pPr>
              <a:defRPr lang="en-us"/>
            </a:pPr>
            <a:r>
              <a:t>2. Causal inference and machine learning</a:t>
            </a:r>
          </a:p>
        </p:txBody>
      </p:sp>
      <p:sp>
        <p:nvSpPr>
          <p:cNvPr id="3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mC0K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UBgAAdgcAAFpYAACyEQAAECAAACYAAAAIAAAAAQABAAAAAAA="/>
              </a:ext>
            </a:extLst>
          </p:cNvSpPr>
          <p:nvPr>
            <p:ph type="body" idx="4294967295"/>
          </p:nvPr>
        </p:nvSpPr>
        <p:spPr>
          <a:xfrm>
            <a:off x="1028700" y="1212850"/>
            <a:ext cx="13333730" cy="1663700"/>
          </a:xfrm>
        </p:spPr>
        <p:txBody>
          <a:bodyPr vert="horz" wrap="square" lIns="146050" tIns="91440" rIns="146050" bIns="91440" numCol="2" anchor="t">
            <a:prstTxWarp prst="textNoShape">
              <a:avLst/>
            </a:prstTxWarp>
          </a:bodyPr>
          <a:lstStyle/>
          <a:p>
            <a:pPr algn="ctr">
              <a:defRPr lang="en-us"/>
            </a:pPr>
            <a:endParaRPr lang="en-us" b="1"/>
          </a:p>
          <a:p>
            <a:pPr algn="ctr">
              <a:defRPr lang="en-us"/>
            </a:pPr>
            <a:r>
              <a:rPr lang="en-us" sz="3260" b="1"/>
              <a:t>Causal inference </a:t>
            </a:r>
            <a:r>
              <a:rPr lang="en-us" sz="3260" b="1">
                <a:latin typeface="Wingdings" pitchFamily="0" charset="0"/>
                <a:ea typeface="Segoe UI Light" pitchFamily="0" charset="0"/>
                <a:cs typeface="Segoe UI Light" pitchFamily="0" charset="0"/>
              </a:rPr>
              <a:t></a:t>
            </a:r>
            <a:r>
              <a:rPr lang="en-us" sz="3260" b="1"/>
              <a:t> robust prediction</a:t>
            </a:r>
            <a:endParaRPr lang="en-us" sz="3260" b="1"/>
          </a:p>
          <a:p>
            <a:pPr algn="ctr"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CY////AAAAAL////8AAAAAECcAABAnAAAAAAAAAAAAAAAAAAAAAAAAAAAAAAAAAAAAAAAAAAAAABQAAAAAAAAAwMD/AAAAAABkAAAAMgAAAAAAAABkAAAAAAAAAH9/fwAKAAAAHwAAAFQAAAAAAAAFAAAAAQAAAAAAAAAAAAAAAAAAAAAAAAAAAAAAAAAAAAAAAAAAAAAAAH9/fwAAAAADzMzMAMDA/wB/f38AAAAAAAAAAAAAAAAAAAAAAAAAAAAhAAAAGAAAABQAAADIHQAA6A8AAGo6AACHJAAAEAAAACYAAAAIAAAA//////////8="/>
                  </a:ext>
                </a:extLst>
              </p:cNvSpPr>
              <p:nvPr/>
            </p:nvSpPr>
            <p:spPr>
              <a:xfrm>
                <a:off x="4841240" y="2585720"/>
                <a:ext cx="4654550" cy="33521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 defTabSz="699493">
                  <a:spcBef>
                    <a:spcPct val="20000"/>
                  </a:spcBef>
                  <a:buSzPct val="90000"/>
                </a:pPr>
                <a:r>
                  <a:rPr lang="en-US" sz="3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Causal inference</a:t>
                </a:r>
              </a:p>
              <a:p>
                <a:pPr defTabSz="699493">
                  <a:spcBef>
                    <a:spcPct val="20000"/>
                  </a:spcBef>
                  <a:buSzPct val="90000"/>
                </a:pPr>
                <a:r>
                  <a:rPr lang="en-US" sz="3000" dirty="0">
                    <a:solidFill>
                      <a:schemeClr val="tx1"/>
                    </a:solidFill>
                    <a:latin typeface="Segoe UI Light"/>
                  </a:rPr>
                  <a:t>Predicted value under the </a:t>
                </a:r>
              </a:p>
              <a:p>
                <a:pPr defTabSz="699493">
                  <a:lnSpc>
                    <a:spcPct val="90000"/>
                  </a:lnSpc>
                  <a:spcBef>
                    <a:spcPct val="20000"/>
                  </a:spcBef>
                  <a:buSzPct val="90000"/>
                </a:pPr>
                <a:r>
                  <a:rPr lang="en-US" sz="3000" dirty="0">
                    <a:solidFill>
                      <a:schemeClr val="tx1"/>
                    </a:solidFill>
                    <a:latin typeface="Segoe UI Light"/>
                  </a:rPr>
                  <a:t>counterfactual distribution </a:t>
                </a:r>
              </a:p>
              <a:p>
                <a:pPr defTabSz="699493">
                  <a:lnSpc>
                    <a:spcPct val="90000"/>
                  </a:lnSpc>
                  <a:spcBef>
                    <a:spcPct val="20000"/>
                  </a:spcBef>
                  <a:buSzPct val="90000"/>
                </a:pPr>
                <a:r>
                  <a:rPr lang="en-US" sz="3000" i="1" dirty="0">
                    <a:solidFill>
                      <a:schemeClr val="tx1"/>
                    </a:solidFill>
                    <a:latin typeface="Segoe UI Light"/>
                  </a:rPr>
                  <a:t>P’(</a:t>
                </a:r>
                <a:r>
                  <a:rPr lang="en-US" sz="3000" i="1" dirty="0" err="1">
                    <a:solidFill>
                      <a:schemeClr val="tx1"/>
                    </a:solidFill>
                    <a:latin typeface="Segoe UI Light"/>
                  </a:rPr>
                  <a:t>X,y</a:t>
                </a:r>
                <a:r>
                  <a:rPr lang="en-US" sz="3000" i="1" dirty="0">
                    <a:solidFill>
                      <a:schemeClr val="tx1"/>
                    </a:solidFill>
                    <a:latin typeface="Segoe UI Light"/>
                  </a:rPr>
                  <a:t>)</a:t>
                </a:r>
                <a:r>
                  <a:rPr lang="en-US" sz="3000" dirty="0">
                    <a:solidFill>
                      <a:schemeClr val="tx1"/>
                    </a:solidFill>
                    <a:latin typeface="Segoe UI Light"/>
                  </a:rPr>
                  <a:t>.</a:t>
                </a:r>
              </a:p>
              <a:p>
                <a:pPr defTabSz="699493">
                  <a:lnSpc>
                    <a:spcPct val="90000"/>
                  </a:lnSpc>
                  <a:spcBef>
                    <a:spcPct val="20000"/>
                  </a:spcBef>
                  <a:buSzPct val="90000"/>
                </a:pPr>
                <a:endParaRPr lang="en-US" sz="3000" dirty="0">
                  <a:solidFill>
                    <a:schemeClr val="tx1"/>
                  </a:solidFill>
                  <a:latin typeface="Segoe UI Light"/>
                </a:endParaRPr>
              </a:p>
              <a:p>
                <a:pPr defTabSz="699493">
                  <a:lnSpc>
                    <a:spcPct val="90000"/>
                  </a:lnSpc>
                  <a:spcBef>
                    <a:spcPct val="20000"/>
                  </a:spcBef>
                  <a:buSzPct val="9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64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64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3264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64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64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3264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64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264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264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64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64" b="1" dirty="0">
                  <a:solidFill>
                    <a:schemeClr val="tx1"/>
                  </a:solidFill>
                  <a:latin typeface="Segoe UI Light"/>
                </a:endParaRPr>
              </a:p>
            </p:txBody>
          </p:sp>
        </mc:Choice>
        <mc:Fallback>
          <p:sp>
            <p:nvSpPr>
              <p:cNvPr id="5" name="TextBox 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KXxJkGXp7jxyzvAFqOWs3g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CY////AAAAAL////8AAAAAECcAABAnAAAAAAAAAAAAAAAAAAAAAAAAAAAAAAAAAAAAAAAAAAAAABQAAAAAAAAAwMD/AAAAAABkAAAAMgAAAAAAAABkAAAAAAAAAH9/fwAKAAAAHwAAAFQAAAAAAAAFAAAAAQAAAAAAAAAAAAAAAAAAAAAAAAAAAAAAAAAAAAAAAAAAAAAAAH9/fwAAAAADzMzMAMDA/wB/f38AAAAAAAAAAAAAAAAAAAAAAAAAAAAhAAAAGAAAABQAAADIHQAA6A8AAGo6AACHJAAAEAAAACYAAAAIAAAA//////////8="/>
                  </a:ext>
                </a:extLst>
              </p:cNvSpPr>
              <p:nvPr/>
            </p:nvSpPr>
            <p:spPr>
              <a:xfrm>
                <a:off x="4841240" y="2585720"/>
                <a:ext cx="4654550" cy="3352165"/>
              </a:xfrm>
              <a:prstGeom prst="rect">
                <a:avLst/>
              </a:prstGeom>
              <a:blipFill>
                <a:blip r:embed="rId3"/>
                <a:srcRect/>
                <a:stretch>
                  <a:fillRect l="-1040" t="0" r="-650" b="0"/>
                </a:stretch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CU////AAAAAPH+//8AAAAAECcAABAnAAAAAAAAAAAAAAAAAAAAAAAAAAAAAAAAAAAAAAAAAAAAABQAAAAAAAAAwMD/AAAAAABkAAAAMgAAAAAAAABkAAAAAAAAAH9/fwAKAAAAHwAAAFQAAAAAAAAFAAAAAQAAAAAAAAAAAAAAAAAAAAAAAAAAAAAAAAAAAAAAAAAAAAAAAH9/fwAAAAADzMzMAMDA/wB/f38AAAAAAAAAAAAAAAAAAAAAAAAAAAAhAAAAGAAAABQAAAALAwAA7Q8AAKseAADjJwAAEAAAACYAAAAIAAAA//////////8="/>
                  </a:ext>
                </a:extLst>
              </p:cNvSpPr>
              <p:nvPr/>
            </p:nvSpPr>
            <p:spPr>
              <a:xfrm>
                <a:off x="494665" y="2588895"/>
                <a:ext cx="4490720" cy="38950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 defTabSz="699493">
                  <a:spcBef>
                    <a:spcPct val="20000"/>
                  </a:spcBef>
                  <a:buSzPct val="90000"/>
                </a:pPr>
                <a:r>
                  <a:rPr lang="en-US" sz="3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(Supervised) ML</a:t>
                </a:r>
              </a:p>
              <a:p>
                <a:pPr defTabSz="699493">
                  <a:spcBef>
                    <a:spcPct val="20000"/>
                  </a:spcBef>
                  <a:buSzPct val="90000"/>
                </a:pPr>
                <a:r>
                  <a:rPr lang="en-US" sz="3000" dirty="0">
                    <a:solidFill>
                      <a:schemeClr val="tx1"/>
                    </a:solidFill>
                    <a:latin typeface="Segoe UI Light"/>
                  </a:rPr>
                  <a:t>Predicted value under the </a:t>
                </a:r>
              </a:p>
              <a:p>
                <a:pPr defTabSz="699493">
                  <a:lnSpc>
                    <a:spcPct val="90000"/>
                  </a:lnSpc>
                  <a:spcBef>
                    <a:spcPct val="20000"/>
                  </a:spcBef>
                  <a:buSzPct val="90000"/>
                </a:pPr>
                <a:r>
                  <a:rPr lang="en-US" sz="3000" dirty="0">
                    <a:solidFill>
                      <a:schemeClr val="tx1"/>
                    </a:solidFill>
                    <a:latin typeface="Segoe UI Light"/>
                  </a:rPr>
                  <a:t>training distribution </a:t>
                </a:r>
              </a:p>
              <a:p>
                <a:pPr defTabSz="699493">
                  <a:lnSpc>
                    <a:spcPct val="90000"/>
                  </a:lnSpc>
                  <a:spcBef>
                    <a:spcPct val="20000"/>
                  </a:spcBef>
                  <a:buSzPct val="90000"/>
                </a:pPr>
                <a:r>
                  <a:rPr lang="en-US" sz="3000" i="1" dirty="0">
                    <a:solidFill>
                      <a:schemeClr val="tx1"/>
                    </a:solidFill>
                    <a:latin typeface="Segoe UI Light"/>
                  </a:rPr>
                  <a:t>P(</a:t>
                </a:r>
                <a:r>
                  <a:rPr lang="en-US" sz="3000" i="1" dirty="0" err="1">
                    <a:solidFill>
                      <a:schemeClr val="tx1"/>
                    </a:solidFill>
                    <a:latin typeface="Segoe UI Light"/>
                  </a:rPr>
                  <a:t>X,y</a:t>
                </a:r>
                <a:r>
                  <a:rPr lang="en-US" sz="3000" i="1" dirty="0">
                    <a:solidFill>
                      <a:schemeClr val="tx1"/>
                    </a:solidFill>
                    <a:latin typeface="Segoe UI Light"/>
                  </a:rPr>
                  <a:t>)</a:t>
                </a:r>
                <a:r>
                  <a:rPr lang="en-US" sz="3000" dirty="0">
                    <a:solidFill>
                      <a:schemeClr val="tx1"/>
                    </a:solidFill>
                    <a:latin typeface="Segoe UI Light"/>
                  </a:rPr>
                  <a:t>.</a:t>
                </a:r>
              </a:p>
              <a:p>
                <a:pPr defTabSz="699493">
                  <a:lnSpc>
                    <a:spcPct val="90000"/>
                  </a:lnSpc>
                  <a:spcBef>
                    <a:spcPct val="20000"/>
                  </a:spcBef>
                  <a:buSzPct val="90000"/>
                </a:pPr>
                <a:endParaRPr lang="en-US" sz="3000" dirty="0">
                  <a:solidFill>
                    <a:schemeClr val="tx1"/>
                  </a:solidFill>
                  <a:latin typeface="Segoe UI Light"/>
                </a:endParaRPr>
              </a:p>
              <a:p>
                <a:pPr defTabSz="699493">
                  <a:lnSpc>
                    <a:spcPct val="90000"/>
                  </a:lnSpc>
                  <a:spcBef>
                    <a:spcPct val="20000"/>
                  </a:spcBef>
                  <a:buSzPct val="9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64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264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64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3264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64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264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264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64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64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3264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64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64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64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br>
                  <a:rPr lang="en-US" sz="3264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sz="3000" dirty="0">
                  <a:solidFill>
                    <a:schemeClr val="tx1"/>
                  </a:solidFill>
                  <a:latin typeface="Segoe UI Light"/>
                </a:endParaRPr>
              </a:p>
              <a:p>
                <a:pPr defTabSz="699493">
                  <a:spcBef>
                    <a:spcPct val="20000"/>
                  </a:spcBef>
                  <a:buSzPct val="90000"/>
                </a:pPr>
                <a:endParaRPr lang="en-US" sz="3264" b="1" dirty="0">
                  <a:solidFill>
                    <a:schemeClr val="tx1"/>
                  </a:solidFill>
                  <a:latin typeface="Segoe UI Light"/>
                </a:endParaRPr>
              </a:p>
            </p:txBody>
          </p:sp>
        </mc:Choice>
        <mc:Fallback>
          <p:sp>
            <p:nvSpPr>
              <p:cNvPr id="6" name="TextBox 5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K1EYTzhLRA5BsBFWMkOTUs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t6gIMAAAAEAAAAAAAAAAAAAAAAAAAAAAAAAAeAAAAaAAAAAAAAACU////AAAAAPH+//8AAAAAECcAABAnAAAAAAAAAAAAAAAAAAAAAAAAAAAAAAAAAAAAAAAAAAAAABQAAAAAAAAAwMD/AAAAAABkAAAAMgAAAAAAAABkAAAAAAAAAH9/fwAKAAAAHwAAAFQAAAAAAAAFAAAAAQAAAAAAAAAAAAAAAAAAAAAAAAAAAAAAAAAAAAAAAAAAAAAAAH9/fwAAAAADzMzMAMDA/wB/f38AAAAAAAAAAAAAAAAAAAAAAAAAAAAhAAAAGAAAABQAAAALAwAA7Q8AAKseAADjJwAAEAAAACYAAAAIAAAA//////////8="/>
                  </a:ext>
                </a:extLst>
              </p:cNvSpPr>
              <p:nvPr/>
            </p:nvSpPr>
            <p:spPr>
              <a:xfrm>
                <a:off x="494665" y="2588895"/>
                <a:ext cx="4490720" cy="3895090"/>
              </a:xfrm>
              <a:prstGeom prst="rect">
                <a:avLst/>
              </a:prstGeom>
              <a:blipFill>
                <a:blip r:embed="rId4"/>
                <a:srcRect/>
                <a:stretch>
                  <a:fillRect l="-1080" t="0" r="-2710" b="0"/>
                </a:stretch>
              </a:blipFill>
              <a:ln>
                <a:noFill/>
              </a:ln>
              <a:effectLst/>
            </p:spPr>
          </p:sp>
        </mc:Fallback>
      </mc:AlternateContent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+/aTE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CzJ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5078095"/>
          </a:xfrm>
        </p:spPr>
        <p:txBody>
          <a:bodyPr/>
          <a:lstStyle/>
          <a:p>
            <a:pPr>
              <a:defRPr lang="en-us"/>
            </a:pPr>
            <a:r>
              <a:rPr lang="en-us" b="1"/>
              <a:t>Aim: </a:t>
            </a:r>
            <a:r>
              <a:t>Predict future activity for a user.</a:t>
            </a: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  <a:r>
              <a:t>We see data about their user profile and past activity.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E.g., for any user, we might see their age, gender, past activity and their social network. </a:t>
            </a:r>
          </a:p>
          <a:p>
            <a:pPr>
              <a:defRPr lang="en-us"/>
            </a:pPr>
          </a:p>
        </p:txBody>
      </p:sp>
      <p:sp>
        <p:nvSpPr>
          <p:cNvPr id="3" name="Title 5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lZfqQ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How do predictive systems work?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nP0Yc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2737216-58BF-2684-F1CB-AED13C8507FB}" type="slidenum">
              <a:t>19</a:t>
            </a:fld>
          </a:p>
        </p:txBody>
      </p:sp>
      <p:pic>
        <p:nvPicPr>
          <p:cNvPr id="5" name="Picture 7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xikUB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LggAAC8NAAD6DQAA8h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0" y="2143125"/>
            <a:ext cx="942340" cy="10991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z6YHM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cCAAABMNAABqJgAA6BM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2125345"/>
            <a:ext cx="971550" cy="11106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Crte6s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3A8AAC8NAACoFQAA8h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2143125"/>
            <a:ext cx="942340" cy="10991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10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Chqt+g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DigAABMNAAAILgAA6BM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511290" y="2125345"/>
            <a:ext cx="971550" cy="11106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3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mGMac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bFwAASA0AAMMgAAA8FQAAECAAACYAAAAIAAAA//////////8="/>
              </a:ext>
            </a:extLst>
          </p:cNvSpPr>
          <p:nvPr/>
        </p:nvSpPr>
        <p:spPr>
          <a:xfrm>
            <a:off x="3877945" y="2159000"/>
            <a:ext cx="1447800" cy="12928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7200"/>
              <a:t>…</a:t>
            </a:r>
            <a:endParaRPr lang="en-us" sz="72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FAQAA0QEAAF85AAB2BwAAEAAAACYAAAAIAAAAAQAAAAAAAAA="/>
              </a:ext>
            </a:extLst>
          </p:cNvSpPr>
          <p:nvPr>
            <p:ph type="title"/>
          </p:nvPr>
        </p:nvSpPr>
        <p:spPr>
          <a:xfrm>
            <a:off x="206375" y="295275"/>
            <a:ext cx="9119870" cy="917575"/>
          </a:xfrm>
        </p:spPr>
        <p:txBody>
          <a:bodyPr/>
          <a:lstStyle/>
          <a:p>
            <a:pPr>
              <a:defRPr lang="en-us"/>
            </a:pPr>
            <a:r>
              <a:t>2. Causal inference and machine learning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4" name="TextBox 4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IHQAAywkAAGo6AACqIAAAECAAACYAAAAIAAAA//////////8="/>
              </a:ext>
            </a:extLst>
          </p:cNvSpPr>
          <p:nvPr/>
        </p:nvSpPr>
        <p:spPr>
          <a:xfrm>
            <a:off x="4841240" y="1591945"/>
            <a:ext cx="4654550" cy="37179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 defTabSz="699770">
              <a:spcBef>
                <a:spcPts val="720"/>
              </a:spcBef>
              <a:tabLst/>
              <a:defRPr lang="en-us"/>
            </a:pPr>
            <a:r>
              <a:rPr lang="en-us" sz="3000"/>
              <a:t>Causal inference</a:t>
            </a:r>
            <a:endParaRPr lang="en-us" sz="3000"/>
          </a:p>
          <a:p>
            <a:pPr defTabSz="699770">
              <a:spcBef>
                <a:spcPts val="720"/>
              </a:spcBef>
              <a:tabLst/>
              <a:defRPr lang="en-us"/>
            </a:pPr>
            <a:r>
              <a:rPr lang="en-us" sz="3000">
                <a:latin typeface="Segoe UI Light" pitchFamily="0" charset="0"/>
                <a:ea typeface="Segoe UI" pitchFamily="0" charset="0"/>
                <a:cs typeface="Segoe UI" pitchFamily="0" charset="0"/>
              </a:rPr>
              <a:t>Use ML algorithms to better model the non-linear effect of confounders, or find    low-dimensional representations. </a:t>
            </a:r>
            <a:endParaRPr lang="en-us" sz="3000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  <p:sp>
        <p:nvSpPr>
          <p:cNvPr id="5" name="TextBox 5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LAwAA0AkAAKseAADYFwAAECAAACYAAAAIAAAA//////////8="/>
              </a:ext>
            </a:extLst>
          </p:cNvSpPr>
          <p:nvPr/>
        </p:nvSpPr>
        <p:spPr>
          <a:xfrm>
            <a:off x="494665" y="1595120"/>
            <a:ext cx="4490720" cy="2280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 defTabSz="699770">
              <a:spcBef>
                <a:spcPts val="780"/>
              </a:spcBef>
              <a:tabLst/>
              <a:defRPr lang="en-us"/>
            </a:pPr>
            <a:r>
              <a:rPr lang="en-us" sz="3260" b="1">
                <a:latin typeface="Segoe UI Light" pitchFamily="0" charset="0"/>
                <a:ea typeface="Segoe UI" pitchFamily="0" charset="0"/>
                <a:cs typeface="Segoe UI" pitchFamily="0" charset="0"/>
              </a:rPr>
              <a:t>Machine learning</a:t>
            </a:r>
            <a:endParaRPr lang="en-us" sz="3260" b="1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defTabSz="699770">
              <a:spcBef>
                <a:spcPts val="720"/>
              </a:spcBef>
              <a:tabLst/>
              <a:defRPr lang="en-us"/>
            </a:pPr>
            <a:r>
              <a:rPr lang="en-us" sz="3000">
                <a:latin typeface="Segoe UI Light" pitchFamily="0" charset="0"/>
                <a:ea typeface="Segoe UI" pitchFamily="0" charset="0"/>
                <a:cs typeface="Segoe UI" pitchFamily="0" charset="0"/>
              </a:rPr>
              <a:t>Use causal inference methods for robust, generalizable prediction.</a:t>
            </a:r>
            <a:endParaRPr lang="en-us" sz="3000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  <p:sp>
        <p:nvSpPr>
          <p:cNvPr id="6" name="TextBox 8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FAQAA8CIAAJk3AADYKAAAECAAACYAAAAIAAAA//////////8="/>
              </a:ext>
            </a:extLst>
          </p:cNvSpPr>
          <p:nvPr/>
        </p:nvSpPr>
        <p:spPr>
          <a:xfrm>
            <a:off x="206375" y="5679440"/>
            <a:ext cx="8831580" cy="960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/>
              <a:t>In general, be wary of methods that have not been empirically tested, especially ones that you do not understand. </a:t>
            </a:r>
            <a:endParaRPr lang="en-us" sz="24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BCKQ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5494020"/>
          </a:xfrm>
        </p:spPr>
        <p:txBody>
          <a:bodyPr/>
          <a:lstStyle/>
          <a:p>
            <a:pPr>
              <a:defRPr lang="en-us"/>
            </a:pPr>
            <a:r>
              <a:t>Causal inference is tricky, requires patience and ingenuity.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But also a lot of mechanical and statistical parts.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To what extent can tasks of modeling, identification, estimation and refutation be automated like ML?</a:t>
            </a:r>
          </a:p>
          <a:p>
            <a:pPr>
              <a:defRPr lang="en-us"/>
            </a:pPr>
            <a:r>
              <a:t>-- Finding the best method based on data</a:t>
            </a:r>
          </a:p>
          <a:p>
            <a:pPr>
              <a:defRPr lang="en-us"/>
            </a:pPr>
            <a:r>
              <a:t>-- Mining natural experiments from data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Really, really nascent field. 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Cwh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3. Automating causal inference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Y0Ii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E4D88E1-AFF3-187E-BDF5-592BC6BB4B0C}" type="slidenum">
              <a:t>191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dgcAABs4AACiI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579620"/>
          </a:xfrm>
        </p:spPr>
        <p:txBody>
          <a:bodyPr/>
          <a:lstStyle/>
          <a:p>
            <a:pPr>
              <a:defRPr lang="en-us"/>
            </a:pPr>
            <a:r>
              <a:t>Always follow the four steps: </a:t>
            </a:r>
            <a:r>
              <a:rPr lang="en-us" i="1"/>
              <a:t>Model, Identify, Estimate, Refute.</a:t>
            </a:r>
            <a:endParaRPr lang="en-us" i="1"/>
          </a:p>
          <a:p>
            <a:pPr>
              <a:defRPr lang="en-us"/>
            </a:pPr>
            <a:r>
              <a:rPr lang="en-us" sz="2400"/>
              <a:t>Refute is the most important step.</a:t>
            </a:r>
            <a:endParaRPr lang="en-us" sz="2400"/>
          </a:p>
          <a:p>
            <a:pPr>
              <a:defRPr lang="en-us"/>
            </a:pPr>
            <a:endParaRPr lang="en-us" sz="1800"/>
          </a:p>
          <a:p>
            <a:pPr>
              <a:defRPr lang="en-us"/>
            </a:pPr>
            <a:r>
              <a:t>Aim for simplicity.</a:t>
            </a:r>
          </a:p>
          <a:p>
            <a:pPr>
              <a:defRPr lang="en-us"/>
            </a:pPr>
            <a:r>
              <a:rPr lang="en-us" sz="2400"/>
              <a:t>If your analysis is too complicated, it is most likely wrong. </a:t>
            </a:r>
            <a:endParaRPr lang="en-us" sz="2400"/>
          </a:p>
          <a:p>
            <a:pPr>
              <a:defRPr lang="en-us"/>
            </a:pPr>
            <a:endParaRPr lang="en-us" sz="1800"/>
          </a:p>
          <a:p>
            <a:pPr>
              <a:defRPr lang="en-us"/>
            </a:pPr>
            <a:endParaRPr lang="en-us" sz="1800"/>
          </a:p>
          <a:p>
            <a:pPr>
              <a:defRPr lang="en-us"/>
            </a:pPr>
            <a:r>
              <a:t>Remember the order for validity: </a:t>
            </a:r>
            <a:r>
              <a:rPr lang="en-us" i="1"/>
              <a:t>Randomization, Natural experiments, Conditioning.</a:t>
            </a:r>
            <a:endParaRPr lang="en-us" i="1"/>
          </a:p>
          <a:p>
            <a:pPr>
              <a:defRPr lang="en-us"/>
            </a:pPr>
            <a:r>
              <a:rPr lang="en-us" sz="2400"/>
              <a:t>Consider observational methods as strong hints. </a:t>
            </a:r>
            <a:endParaRPr lang="en-us" sz="2400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Causal inference: Best practices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D9474D9-9780-C182-CE2C-61D73A623834}" type="slidenum">
              <a:t>192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xuczo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sAgAAPhAAANIYAABwFQAAECAAACYAAAAIAAAA//////////8="/>
              </a:ext>
            </a:extLst>
          </p:cNvSpPr>
          <p:nvPr/>
        </p:nvSpPr>
        <p:spPr>
          <a:xfrm>
            <a:off x="434340" y="2640330"/>
            <a:ext cx="3600450" cy="844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4495"/>
              <a:t>Thank you!</a:t>
            </a:r>
            <a:endParaRPr lang="en-us" sz="4495"/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CDD8259-17A1-8874-EF65-E121CC2B19B4}" type="slidenum">
              <a:t>193</a:t>
            </a:fld>
          </a:p>
        </p:txBody>
      </p:sp>
      <p:sp>
        <p:nvSpPr>
          <p:cNvPr id="4" name="Rectangle 5"/>
          <p:cNvSpPr>
            <a:extLst>
              <a:ext uri="smNativeData">
                <pr:smNativeData xmlns:pr="smNativeData" val="SMDATA_13_fZHMWhMAAAAlAAAAZAAAAE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gAwAA6xYAAIQoAADNJQAAECAAACYAAAAIAAAA//////////8="/>
              </a:ext>
            </a:extLst>
          </p:cNvSpPr>
          <p:nvPr/>
        </p:nvSpPr>
        <p:spPr>
          <a:xfrm>
            <a:off x="548640" y="3725545"/>
            <a:ext cx="6037580" cy="2419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defTabSz="699770">
              <a:lnSpc>
                <a:spcPct val="90000"/>
              </a:lnSpc>
              <a:tabLst/>
              <a:defRPr lang="en-us"/>
            </a:pPr>
            <a:endParaRPr lang="en-us" sz="2400">
              <a:solidFill>
                <a:srgbClr val="FFFFFF"/>
              </a:solidFill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defTabSz="699770">
              <a:lnSpc>
                <a:spcPct val="90000"/>
              </a:lnSpc>
              <a:tabLst/>
              <a:defRPr lang="en-us"/>
            </a:pPr>
            <a:r>
              <a:rPr lang="en-us" sz="2400" b="1">
                <a:solidFill>
                  <a:srgbClr val="FFFFFF"/>
                </a:solidFill>
                <a:latin typeface="Segoe UI Light" pitchFamily="0" charset="0"/>
                <a:ea typeface="Segoe UI" pitchFamily="0" charset="0"/>
                <a:cs typeface="Segoe UI" pitchFamily="0" charset="0"/>
              </a:rPr>
              <a:t>Amit Sharma</a:t>
            </a:r>
            <a:endParaRPr lang="en-us" sz="2400" b="1">
              <a:solidFill>
                <a:srgbClr val="FFFFFF"/>
              </a:solidFill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defTabSz="699770">
              <a:lnSpc>
                <a:spcPct val="90000"/>
              </a:lnSpc>
              <a:tabLst/>
              <a:defRPr lang="en-us"/>
            </a:pPr>
            <a:r>
              <a:rPr lang="en-us" sz="2400">
                <a:solidFill>
                  <a:srgbClr val="FFFFFF"/>
                </a:solidFill>
                <a:latin typeface="Segoe UI Light" pitchFamily="0" charset="0"/>
                <a:ea typeface="Segoe UI" pitchFamily="0" charset="0"/>
                <a:cs typeface="Segoe UI" pitchFamily="0" charset="0"/>
              </a:rPr>
              <a:t>Researcher, Microsoft Research India</a:t>
            </a:r>
            <a:endParaRPr lang="en-us" sz="2400">
              <a:solidFill>
                <a:srgbClr val="FFFFFF"/>
              </a:solidFill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defTabSz="699770">
              <a:lnSpc>
                <a:spcPct val="90000"/>
              </a:lnSpc>
              <a:tabLst/>
              <a:defRPr lang="en-us"/>
            </a:pPr>
            <a:endParaRPr lang="en-us" sz="2400">
              <a:solidFill>
                <a:srgbClr val="FFFFFF"/>
              </a:solidFill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defTabSz="699770">
              <a:lnSpc>
                <a:spcPct val="90000"/>
              </a:lnSpc>
              <a:tabLst/>
              <a:defRPr lang="en-us"/>
            </a:pPr>
            <a:r>
              <a:rPr lang="en-us" sz="2400">
                <a:solidFill>
                  <a:srgbClr val="FFFFFF"/>
                </a:solidFill>
                <a:latin typeface="Segoe UI Light" pitchFamily="0" charset="0"/>
                <a:ea typeface="Segoe UI" pitchFamily="0" charset="0"/>
                <a:cs typeface="Segoe UI" pitchFamily="0" charset="0"/>
                <a:hlinkClick r:id="rId2"/>
              </a:rPr>
              <a:t>amshar@microsoft.com</a:t>
            </a:r>
            <a:endParaRPr lang="en-us" sz="2400">
              <a:solidFill>
                <a:srgbClr val="FFFFFF"/>
              </a:solidFill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defTabSz="699770">
              <a:lnSpc>
                <a:spcPct val="90000"/>
              </a:lnSpc>
              <a:tabLst/>
              <a:defRPr lang="en-us"/>
            </a:pPr>
            <a:r>
              <a:rPr lang="en-us" sz="2400">
                <a:solidFill>
                  <a:srgbClr val="FFFFFF"/>
                </a:solidFill>
                <a:latin typeface="Segoe UI Light" pitchFamily="0" charset="0"/>
                <a:ea typeface="Segoe UI" pitchFamily="0" charset="0"/>
                <a:cs typeface="Segoe UI" pitchFamily="0" charset="0"/>
              </a:rPr>
              <a:t>@amt_shrma</a:t>
            </a:r>
            <a:endParaRPr lang="en-us" sz="2400">
              <a:solidFill>
                <a:srgbClr val="FFFFFF"/>
              </a:solidFill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defTabSz="699770">
              <a:lnSpc>
                <a:spcPct val="90000"/>
              </a:lnSpc>
              <a:tabLst/>
              <a:defRPr lang="en-us"/>
            </a:pPr>
            <a:endParaRPr lang="en-us" sz="2400">
              <a:solidFill>
                <a:srgbClr val="FFFFFF"/>
              </a:solidFill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B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CaK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5712460"/>
          </a:xfrm>
        </p:spPr>
        <p:txBody>
          <a:bodyPr/>
          <a:lstStyle/>
          <a:p>
            <a:pPr>
              <a:defRPr lang="en-us"/>
            </a:pPr>
            <a:r>
              <a:rPr lang="en-us" sz="3200"/>
              <a:t>What is causal inference? Why should we care?</a:t>
            </a:r>
            <a:endParaRPr lang="en-us" sz="3200"/>
          </a:p>
          <a:p>
            <a:pPr lvl="1">
              <a:defRPr lang="en-us"/>
            </a:pPr>
            <a:r>
              <a:rPr lang="en-us" sz="2000"/>
              <a:t>Most machine learning algorithms depend on correlations.</a:t>
            </a:r>
            <a:endParaRPr lang="en-us" sz="2000"/>
          </a:p>
          <a:p>
            <a:pPr lvl="1">
              <a:defRPr lang="en-us"/>
            </a:pPr>
            <a:r>
              <a:rPr lang="en-us" sz="2000"/>
              <a:t>Correlations alone are a dangerous path to actionable insights.</a:t>
            </a:r>
            <a:endParaRPr lang="en-us" sz="2000"/>
          </a:p>
          <a:p>
            <a:pPr lvl="1" marL="257175" indent="0">
              <a:buNone/>
              <a:defRPr lang="en-us"/>
            </a:pPr>
            <a:r>
              <a:rPr lang="en-us" sz="2000"/>
              <a:t>	</a:t>
            </a:r>
            <a:endParaRPr lang="en-us" sz="2000"/>
          </a:p>
          <a:p>
            <a:pPr>
              <a:defRPr lang="en-us"/>
            </a:pPr>
            <a:r>
              <a:rPr lang="en-us" sz="3200"/>
              <a:t>Learn how to formulate and estimate causal effects.</a:t>
            </a:r>
            <a:endParaRPr lang="en-us" sz="3200"/>
          </a:p>
          <a:p>
            <a:pPr lvl="1">
              <a:defRPr lang="en-us"/>
            </a:pPr>
            <a:r>
              <a:rPr lang="en-us" sz="2000"/>
              <a:t>To evaluate the impact of online systems.</a:t>
            </a:r>
            <a:endParaRPr lang="en-us" sz="2000"/>
          </a:p>
          <a:p>
            <a:pPr lvl="1">
              <a:defRPr lang="en-us"/>
            </a:pPr>
            <a:r>
              <a:rPr lang="en-us" sz="2000"/>
              <a:t>To make underlying algorithms more robust to changes in data. </a:t>
            </a:r>
            <a:endParaRPr lang="en-us" sz="2000"/>
          </a:p>
          <a:p>
            <a:pPr>
              <a:defRPr lang="en-us"/>
            </a:pPr>
            <a:endParaRPr lang="en-us" sz="3200"/>
          </a:p>
          <a:p>
            <a:pPr>
              <a:defRPr lang="en-us"/>
            </a:pPr>
            <a:r>
              <a:rPr lang="en-us" sz="3200"/>
              <a:t>Apply causal inference methods to a practical problem</a:t>
            </a:r>
            <a:endParaRPr lang="en-us" sz="3200"/>
          </a:p>
          <a:p>
            <a:pPr lvl="1">
              <a:defRPr lang="en-us"/>
            </a:pPr>
            <a:r>
              <a:rPr lang="en-us" sz="2000"/>
              <a:t>Estimating the causal impact of a recommendation system.</a:t>
            </a:r>
            <a:endParaRPr lang="en-us" sz="2000"/>
          </a:p>
          <a:p>
            <a:pPr>
              <a:defRPr lang="en-us"/>
            </a:pPr>
            <a:endParaRPr lang="en-us" sz="3200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Session Objectives and Takeaways</a:t>
            </a:r>
            <a:br/>
            <a:endParaRPr lang="en-us" sz="3000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EA52DEE-A0A3-F0DB-ED1D-568E63531B03}" type="slidenum">
              <a:t>2</a:t>
            </a:fld>
          </a:p>
        </p:txBody>
      </p:sp>
    </p:spTree>
  </p:cSld>
  <p:clrMapOvr>
    <a:masterClrMapping/>
  </p:clrMapOvr>
  <p:transition spd="fast" p14:dur="700">
    <p:fade/>
    <p:extLst>
      <p:ext uri="smNativeData">
        <pr:smNativeData xmlns:pr="smNativeData" val="fZHMWgAAAAC8Ag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xpDGo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From data to prediction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88w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+goAABs4AAA6G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784350"/>
            <a:ext cx="8914765" cy="2479040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  <a:r>
              <a:t>		</a:t>
            </a:r>
          </a:p>
          <a:p>
            <a:pPr>
              <a:defRPr lang="en-us"/>
            </a:pPr>
            <a:r>
              <a:rPr lang="en-us" sz="2100"/>
              <a:t>	     Higher Activity					Lower Activity</a:t>
            </a:r>
            <a:endParaRPr lang="en-us" sz="2100"/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bgQAAG4NAACmCAAAWhI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2183130"/>
            <a:ext cx="685800" cy="800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QyMzR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OA0AAGwLAAAsGQAAOxQ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148840" y="1856740"/>
            <a:ext cx="1943100" cy="14319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6CAAAFcNAABBJQAAUBI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349240" y="2168525"/>
            <a:ext cx="706755" cy="8083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Straight Connector 11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A8A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CwHAAA+goAALAcAACtFgAAEAAAACYAAAAIAAAA//////////8="/>
              </a:ext>
            </a:extLst>
          </p:cNvSpPr>
          <p:nvPr/>
        </p:nvSpPr>
        <p:spPr>
          <a:xfrm>
            <a:off x="4663440" y="1784350"/>
            <a:ext cx="0" cy="1901825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none"/>
          </a:ln>
          <a:effectLst/>
        </p:spPr>
      </p:sp>
      <p:cxnSp>
        <p:nvCxnSpPr>
          <p:cNvPr id="8" name="Straight Arrow Connector 13"/>
          <p:cNvCxnSpPr>
            <a:stCxn id="4" idx="3"/>
            <a:extLst>
              <a:ext uri="smNativeData">
                <pr:smNativeData xmlns:pr="smNativeData" val="SMDATA_13_fZHMWhMAAAAlAAAADQAAAA0AAAAAkAAAAEgAAACQAAAASAAAAAAAAAAAAAAAAg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e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wm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CmCAAAVw0AAA8NAADkDwAAEAAAACYAAAAIAAAA//////////8="/>
              </a:ext>
            </a:extLst>
          </p:cNvCxnSpPr>
          <p:nvPr/>
        </p:nvCxnSpPr>
        <p:spPr>
          <a:xfrm rot="16200000">
            <a:off x="1557020" y="2017395"/>
            <a:ext cx="414655" cy="7169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9" name="Straight Arrow Connector 15"/>
          <p:cNvCxnSpPr>
            <a:extLst>
              <a:ext uri="smNativeData">
                <pr:smNativeData xmlns:pr="smNativeData" val="SMDATA_13_fZHMWhMAAAAlAAAADQAAAA0AAAAAkAAAAEgAAACQAAAASAAAAAAAAAAAAAAAAg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e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JygqI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CmCAAAMA8AADUNAADkDwAAEAAAACYAAAAIAAAA//////////8="/>
              </a:ext>
            </a:extLst>
          </p:cNvCxnSpPr>
          <p:nvPr/>
        </p:nvCxnSpPr>
        <p:spPr>
          <a:xfrm rot="16200000">
            <a:off x="1718945" y="2155825"/>
            <a:ext cx="114300" cy="74104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10" name="Straight Arrow Connector 19"/>
          <p:cNvCxnSpPr>
            <a:stCxn id="4" idx="3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e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CmCAAA5A8AAOcMAABMEQAAEAAAACYAAAAIAAAA//////////8="/>
              </a:ext>
            </a:extLst>
          </p:cNvCxnSpPr>
          <p:nvPr/>
        </p:nvCxnSpPr>
        <p:spPr>
          <a:xfrm rot="5400000">
            <a:off x="1637030" y="2352040"/>
            <a:ext cx="228600" cy="6915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11" name="Straight Arrow Connector 21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e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3c3N4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DPCAAA5A8AADUNAADhEgAAEAAAACYAAAAIAAAA//////////8="/>
              </a:ext>
            </a:extLst>
          </p:cNvCxnSpPr>
          <p:nvPr/>
        </p:nvCxnSpPr>
        <p:spPr>
          <a:xfrm rot="5400000">
            <a:off x="1546225" y="2468880"/>
            <a:ext cx="485775" cy="71501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12" name="Straight Arrow Connector 24"/>
          <p:cNvCxnSpPr>
            <a:extLst>
              <a:ext uri="smNativeData">
                <pr:smNativeData xmlns:pr="smNativeData" val="SMDATA_13_fZHMWhMAAAAlAAAADQAAAA0AAAAAkAAAAEgAAACQAAAASAAAAAAAAAAAAAAAAg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e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/v7u8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BJQAAvw8AANApAADQDwAAEAAAACYAAAAIAAAA//////////8="/>
              </a:ext>
            </a:extLst>
          </p:cNvCxnSpPr>
          <p:nvPr/>
        </p:nvCxnSpPr>
        <p:spPr>
          <a:xfrm rot="16200000">
            <a:off x="6421120" y="2194560"/>
            <a:ext cx="10795" cy="74104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13" name="TextBox 27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0L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BxkAAB44AACbJgAAECAAACYAAAAIAAAA//////////8="/>
              </a:ext>
            </a:extLst>
          </p:cNvSpPr>
          <p:nvPr/>
        </p:nvSpPr>
        <p:spPr>
          <a:xfrm>
            <a:off x="205740" y="4068445"/>
            <a:ext cx="8916670" cy="220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defRPr lang="en-us"/>
            </a:pPr>
            <a:r>
              <a:rPr lang="en-us" sz="3000">
                <a:latin typeface="Segoe UI Light" pitchFamily="0" charset="0"/>
                <a:ea typeface="Segoe UI" pitchFamily="0" charset="0"/>
                <a:cs typeface="Segoe UI" pitchFamily="0" charset="0"/>
              </a:rPr>
              <a:t>Use these correlations to make a predictive model.</a:t>
            </a:r>
            <a:endParaRPr lang="en-us" sz="3000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>
              <a:defRPr lang="en-us"/>
            </a:pPr>
            <a:endParaRPr lang="en-us" sz="1200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>
              <a:defRPr lang="en-us"/>
            </a:pPr>
            <a:r>
              <a:rPr lang="en-us" sz="3000"/>
              <a:t>Future Activity -&gt;</a:t>
            </a:r>
            <a:endParaRPr lang="en-us" sz="3000"/>
          </a:p>
          <a:p>
            <a:pPr>
              <a:defRPr lang="en-us"/>
            </a:pPr>
            <a:r>
              <a:rPr lang="en-us" sz="3000"/>
              <a:t>	</a:t>
            </a:r>
            <a:r>
              <a:rPr lang="en-us" sz="3000" i="1"/>
              <a:t>f</a:t>
            </a:r>
            <a:r>
              <a:rPr lang="en-us" sz="3000"/>
              <a:t>(number of friends, logins in past month)</a:t>
            </a:r>
            <a:endParaRPr lang="en-us" sz="3000"/>
          </a:p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endParaRPr lang="en-us" sz="3000"/>
          </a:p>
        </p:txBody>
      </p:sp>
      <p:sp>
        <p:nvSpPr>
          <p:cNvPr id="14" name="TextBox 3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jKAAAQgwAANssAADBEwAAECAAACYAAAAIAAAA//////////8="/>
              </a:ext>
            </a:extLst>
          </p:cNvSpPr>
          <p:nvPr/>
        </p:nvSpPr>
        <p:spPr>
          <a:xfrm>
            <a:off x="6605905" y="1992630"/>
            <a:ext cx="685800" cy="1218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7195">
                <a:solidFill>
                  <a:srgbClr val="C00000"/>
                </a:solidFill>
                <a:latin typeface="Wingdings" pitchFamily="0" charset="0"/>
                <a:ea typeface="Segoe UI" pitchFamily="0" charset="0"/>
                <a:cs typeface="Segoe UI" pitchFamily="0" charset="0"/>
              </a:rPr>
              <a:t></a:t>
            </a:r>
            <a:endParaRPr lang="en-us" sz="7195">
              <a:solidFill>
                <a:srgbClr val="C00000"/>
              </a:solidFill>
            </a:endParaRPr>
          </a:p>
        </p:txBody>
      </p:sp>
      <p:sp>
        <p:nvSpPr>
          <p:cNvPr id="15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2176AA1-EF9F-429C-D1AF-19C924E1274C}" type="slidenum">
              <a:t>20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  <p:extLst>
      <p:ext uri="smNativeData">
        <pr:smNativeData xmlns:pr="smNativeData" val="fZHMWgEAAAAFAAAA/////wEAAAABAAAAAAAAAAAAAAAAAAAAAAAAAA=="/>
      </p:ext>
    </p:extLst>
  </p:timing>
</p:sld>
</file>

<file path=ppt/slides/slide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Ui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From data to “actionable insights”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+goAABs4AAC4G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784350"/>
            <a:ext cx="8914765" cy="2233930"/>
          </a:xfrm>
        </p:spPr>
        <p:txBody>
          <a:bodyPr/>
          <a:lstStyle/>
          <a:p>
            <a:pPr>
              <a:defRPr lang="en-us"/>
            </a:pPr>
            <a:r>
              <a:t>Number of friends can predict activity with high accuracy.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How do we increase activity of users?</a:t>
            </a:r>
          </a:p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10D3AB5-FBBC-58CC-F2B5-0D9974FB0458}" type="slidenum">
              <a:t>21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gk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QxkAAB44AACdJgAAECAAACYAAAAIAAAA//////////8="/>
              </a:ext>
            </a:extLst>
          </p:cNvSpPr>
          <p:nvPr/>
        </p:nvSpPr>
        <p:spPr>
          <a:xfrm>
            <a:off x="205740" y="4106545"/>
            <a:ext cx="8916670" cy="2170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 defTabSz="699770">
              <a:lnSpc>
                <a:spcPct val="90000"/>
              </a:lnSpc>
              <a:spcBef>
                <a:spcPts val="720"/>
              </a:spcBef>
              <a:tabLst/>
              <a:defRPr lang="en-us"/>
            </a:pPr>
            <a:r>
              <a:rPr lang="en-us" sz="3000" b="1">
                <a:solidFill>
                  <a:srgbClr val="FFFFFF"/>
                </a:solidFill>
                <a:latin typeface="Segoe UI Light" pitchFamily="0" charset="0"/>
                <a:ea typeface="Segoe UI" pitchFamily="0" charset="0"/>
                <a:cs typeface="Segoe UI" pitchFamily="0" charset="0"/>
              </a:rPr>
              <a:t>Would increasing the number of friends increase people’s activity on our system?</a:t>
            </a:r>
            <a:endParaRPr lang="en-us" sz="3000" b="1">
              <a:solidFill>
                <a:srgbClr val="FFFFFF"/>
              </a:solidFill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defTabSz="699770">
              <a:lnSpc>
                <a:spcPct val="90000"/>
              </a:lnSpc>
              <a:spcBef>
                <a:spcPts val="285"/>
              </a:spcBef>
              <a:tabLst/>
              <a:defRPr lang="en-us"/>
            </a:pPr>
            <a:endParaRPr lang="en-us" sz="1200">
              <a:solidFill>
                <a:srgbClr val="FFFFFF"/>
              </a:solidFill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defTabSz="699770">
              <a:lnSpc>
                <a:spcPct val="90000"/>
              </a:lnSpc>
              <a:spcBef>
                <a:spcPts val="720"/>
              </a:spcBef>
              <a:tabLst/>
              <a:defRPr lang="en-us"/>
            </a:pPr>
            <a:r>
              <a:rPr lang="en-us" sz="3000">
                <a:solidFill>
                  <a:srgbClr val="FFFFFF"/>
                </a:solidFill>
                <a:latin typeface="Segoe UI Light" pitchFamily="0" charset="0"/>
                <a:ea typeface="Segoe UI" pitchFamily="0" charset="0"/>
                <a:cs typeface="Segoe UI" pitchFamily="0" charset="0"/>
              </a:rPr>
              <a:t>Maybe, may be not (!)</a:t>
            </a:r>
            <a:endParaRPr lang="en-us" sz="3000">
              <a:solidFill>
                <a:srgbClr val="FFFFFF"/>
              </a:solidFill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endParaRPr lang="en-us" sz="24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  <p:extLst>
      <p:ext uri="smNativeData">
        <pr:smNativeData xmlns:pr="smNativeData" val="fZHMWgEAAAAFAAAA/////wEAAAABAAAAAAAAAAAAAAAAAAAAAAAAAA=="/>
      </p:ext>
    </p:extLst>
  </p:timing>
</p:sld>
</file>

<file path=ppt/slides/slide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E5h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Different explanations are possible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0t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+goAABs4AABXK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784350"/>
            <a:ext cx="8914765" cy="4773295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  <a:r>
              <a:t>How do we know </a:t>
            </a:r>
          </a:p>
          <a:p>
            <a:pPr>
              <a:defRPr lang="en-us"/>
            </a:pPr>
            <a:r>
              <a:t>what causes what?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rPr lang="en-us" b="1"/>
              <a:t>Decision: </a:t>
            </a:r>
            <a:r>
              <a:t>To increase activity, would it make sense to launch a campaign to increase friends?</a:t>
            </a: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zMkdG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4hcAAFcHAAANOAAA2w0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882390" y="1193165"/>
            <a:ext cx="5229225" cy="10591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cAIAAPMOAADIIgAABBU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" y="2430145"/>
            <a:ext cx="5257800" cy="9861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4hcAALwVAAAbOAAAESI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882390" y="3533140"/>
            <a:ext cx="5238115" cy="20046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gE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AFBBC78-3687-AE4A-C943-C01FF20D3F95}" type="slidenum">
              <a:t>22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 advAuto="0"/>
      <p:bldP spid="6" grpId="0" animBg="1" advAuto="0"/>
    </p:bldLst>
    <p:extLst>
      <p:ext uri="smNativeData">
        <pr:smNativeData xmlns:pr="smNativeData" val="fZHMWgUAAAAFAAAA/f///wEAAAABAAAAAAAAAAAAAAAAAAAAAAAAAAkAAAD9////AQAAAAEAAAAAAAAAAAAAAAAAAAAAAAAADQAAAAUAAAABAAAAAQAAAAAAAAAAAAAAAAAAAAAAAAAPAAAABgAAAAEAAAABAAAAAAAAAAAAAAAAAAAAAAAAABMAAAAIAAAAAQAAAAEAAAAAAAAAAAAAAAAAAAAAAAAA"/>
      </p:ext>
    </p:extLst>
  </p:timing>
</p:sld>
</file>

<file path=ppt/slides/slide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  <a:r>
              <a:t>Search engines uses ad targeting to show relevant ads.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Prediction model based on user’s search query.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Search Ads have the highest click-through rate (CTR) in online ads.</a:t>
            </a: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Another example: Search Ads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5MzYU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D91441B-55C0-C4B2-8E29-A3E70A6778F6}" type="slidenum">
              <a:t>23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OyQAAP8HAAB7MQAAGw0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5" y="1299845"/>
            <a:ext cx="2153920" cy="8305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 descr="The current Google logo was launched on September 1, 2015. The logo ...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UBMAACAIAAAFIgAAGw0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139440" y="1320800"/>
            <a:ext cx="2390775" cy="8096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GIJ8c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Are search ads really that effective?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dd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+goAABs4AACpJ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784350"/>
            <a:ext cx="8914765" cy="4662805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  <a:r>
              <a:t>Ad targeting was highly accurate. </a:t>
            </a: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/////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yAQAAGMIAACCNQAA0x8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363345"/>
            <a:ext cx="7920990" cy="3810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6016F06-48BB-5499-F5B9-BECC21F703EB}" type="slidenum">
              <a:t>24</a:t>
            </a:fld>
          </a:p>
        </p:txBody>
      </p:sp>
      <p:sp>
        <p:nvSpPr>
          <p:cNvPr id="6" name="TextBox 5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YHgAAUycAAJg0AADZKgAAECAAACYAAAAIAAAA//////////8="/>
              </a:ext>
            </a:extLst>
          </p:cNvSpPr>
          <p:nvPr/>
        </p:nvSpPr>
        <p:spPr>
          <a:xfrm>
            <a:off x="4892040" y="6392545"/>
            <a:ext cx="3657600" cy="572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Blake-Tadelis-Noskos (2014)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QC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But search results point to the same website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B9Egs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+goAABs4AAD3I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784350"/>
            <a:ext cx="8914765" cy="4062095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  <a:r>
              <a:rPr lang="en-us" b="1"/>
              <a:t>Counterfactual question:</a:t>
            </a:r>
            <a:r>
              <a:t> Would I have reached Amazon.com anyways, without the ad?</a:t>
            </a: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OD///9kAAAAZAAAAAAAAAAjAAAABAAAAGQAAAAXAAAAFAAAAAAAAAAAAAAA/38AAP9/AAAAAAAACQAAAAQAAAAQKDoG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pggAAN8KAADQLAAARBwAABAAAAAmAAAACAAAAP//////////"/>
              </a:ext>
            </a:extLst>
          </p:cNvPicPr>
          <p:nvPr/>
        </p:nvPicPr>
        <p:blipFill>
          <a:blip r:embed="rId3">
            <a:lum bright="-32000"/>
          </a:blip>
          <a:stretch>
            <a:fillRect/>
          </a:stretch>
        </p:blipFill>
        <p:spPr>
          <a:xfrm>
            <a:off x="1405890" y="1767205"/>
            <a:ext cx="5878830" cy="28276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EAAAAAAAAA7u7uAFBQUAgAAAAAAAAAAAAAAAAAAAAAAAAAAAAAAAAAAAAAeAAAAAEAAABAAAAAAAAAAAAAAABaAAAAAAAAAAAAAAAAAAAAAAAAAAAAAAAAAAAAAAAAAAAAAAAAAAAAAAAAAAAAAAAAAAAAAAAAAAAAAAAAAAAAAAAAAAAAAAAAAAAAFAAAADwAAAABAAAAAAAAAP///wCMAAAAAQAAACMAAAAjAAAAIwAAAB4AAAAAAAAAZAAAAGQAAAAAAAAAZAAAAGQAAAAVAAAAYAAAAAEAAAAAAAAAAAAAAAAAAAAAAAAAAAAAAAAAAABdNwAAAAAAAAAAAAABAAAA7u7uAAEAAABkAAAAAAAAABQAAAAAAAAAAAAAACYAAAAAAAAASAAAAAAAAAAmAAAAZAAAABYAAABMAAAAAQAAAAAAAAAAAAAAAAAAAAEAAAAAAAAAPAAAAAAAAAAcAAAAZAAAAGQAAAAAAAAAy8vLADwAAAAAAAAAH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BXAAAAAAAAAMDA/wAAAAAAAAAAAAAAAAAAAAAAZAAAAAAAAAB/f38ACgAAAB8AAABUAAAA7u7uAFBQUAEAAAAAAAAAAAAAAAAAAAAAAAAAAAAAAAAAAAAAAAAAAP///wDu7u4AAAAAAMvLywDAwP8Af39/AAAAAAAAAAAAAAAAAP///wAAAAAAIQAAABgAAAAUAAAAbxEAAG4NAAAjNwAARBo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834005" y="2183130"/>
            <a:ext cx="6129020" cy="2086610"/>
          </a:xfrm>
          <a:prstGeom prst="rect">
            <a:avLst/>
          </a:prstGeom>
          <a:solidFill>
            <a:srgbClr val="EEEEEE"/>
          </a:solidFill>
          <a:ln w="889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55245" dist="17780" dir="5400000" algn="tl">
              <a:srgbClr val="000000">
                <a:alpha val="40000"/>
              </a:srgbClr>
            </a:outerShdw>
          </a:effectLst>
          <a:sp3d prstMaterial="legacyMatte"/>
        </p:spPr>
      </p:pic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B9Egs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224C264-2AAF-7134-E19C-DC618CD21789}" type="slidenum">
              <a:t>25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Without reasoning about causality, may overestimate effectiveness of ads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88w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YJQAA7AwAAHM6AAArEwAAECAAACYAAAAIAAAAAQAAAAAAAAA="/>
              </a:ext>
            </a:extLst>
          </p:cNvSpPr>
          <p:nvPr>
            <p:ph type="body" idx="4294967295"/>
          </p:nvPr>
        </p:nvSpPr>
        <p:spPr>
          <a:xfrm>
            <a:off x="6111240" y="2100580"/>
            <a:ext cx="3390265" cy="1015365"/>
          </a:xfrm>
        </p:spPr>
        <p:txBody>
          <a:bodyPr/>
          <a:lstStyle/>
          <a:p>
            <a:pPr algn="ctr">
              <a:defRPr lang="en-us"/>
            </a:pPr>
            <a:r>
              <a:rPr lang="en-us" i="1"/>
              <a:t>x%</a:t>
            </a:r>
            <a:r>
              <a:t> of ads shown are effective</a:t>
            </a: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UAEAABMNAADRJgAAuRI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2125345"/>
            <a:ext cx="6096635" cy="9182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Placeholder 2"/>
          <p:cNvSpPr>
            <a:extLst>
              <a:ext uri="smNativeData">
                <pr:smNativeData xmlns:pr="smNativeData" val="SMDATA_13_fZHMWhMAAAAlAAAAZAAAAE0AAAAArQAAAGwAAACtAAAAb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3EMAAAAEAAAAAAAAAAAAAAAAAAAAAAAAAAeAAAAaAAAAAAAAAAAAAAAAAAAAAAAAAAAAAAAECcAABAnAAAAAAAAAAAAAAAAAAAAAAAAAAAAAAAAAAAAAAAAAAAAABQAAAAAAAAAwMD/AAAAAABkAAAAMgAAAAAAAABkAAAAAAAAAH9/fwAKAAAAHwAAAFQAAAD///8AUFBQAQAAAAAAAAAAAAAAAAAAAAAAAAAAAAAAAAAAAAAAAAAAAAAAAH9/fwAAcsYDzMzMAMDA/wB/f38AAAAAAAAAAAAAAAAAAAAAAAAAAAAhAAAAGAAAABQAAAAAAAAAixwAAFATAACCIgAAECAAACYAAAAIAAAA//////////8="/>
              </a:ext>
            </a:extLst>
          </p:cNvSpPr>
          <p:nvPr/>
        </p:nvSpPr>
        <p:spPr>
          <a:xfrm>
            <a:off x="0" y="4639945"/>
            <a:ext cx="3139440" cy="969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855" tIns="68580" rIns="109855" bIns="68580" numCol="1" spcCol="215900" anchor="t"/>
          <a:lstStyle>
            <a:lvl1pPr marL="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000" kern="1" spc="0" baseline="0">
                <a:latin typeface="Segoe UI Light" pitchFamily="0" charset="0"/>
                <a:ea typeface="Segoe UI" pitchFamily="0" charset="0"/>
                <a:cs typeface="Segoe UI" pitchFamily="0" charset="0"/>
              </a:defRPr>
            </a:lvl1pPr>
            <a:lvl2pPr marL="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2pPr>
            <a:lvl3pPr marL="22860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3pPr>
            <a:lvl4pPr marL="45720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4pPr>
            <a:lvl5pPr marL="685800" marR="0" indent="0" algn="l" defTabSz="93281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kern="1" spc="0" baseline="0">
                <a:latin typeface="Segoe UI" pitchFamily="0" charset="0"/>
                <a:ea typeface="Segoe UI" pitchFamily="0" charset="0"/>
                <a:cs typeface="Segoe UI" pitchFamily="0" charset="0"/>
              </a:defRPr>
            </a:lvl5pPr>
            <a:lvl6pPr marL="2564765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6pPr>
            <a:lvl7pPr marL="3031490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7pPr>
            <a:lvl8pPr marL="3497580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8pPr>
            <a:lvl9pPr marL="3964305" indent="-233045" algn="l" defTabSz="932815">
              <a:spcBef>
                <a:spcPts val="0"/>
              </a:spcBef>
              <a:buFont typeface="Arial" pitchFamily="1" charset="0"/>
              <a:buChar char="•"/>
              <a:tabLst/>
              <a:defRPr lang="en-us" sz="2000" kern="1">
                <a:solidFill>
                  <a:schemeClr val="tx1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lvl9pPr>
          </a:lstStyle>
          <a:p>
            <a:pPr algn="ctr">
              <a:defRPr lang="en-us"/>
            </a:pPr>
            <a:r>
              <a:rPr lang="en-us" sz="3000" i="1"/>
              <a:t>&lt;x%</a:t>
            </a:r>
            <a:r>
              <a:rPr lang="en-us" sz="3000"/>
              <a:t> of ads shown are effective</a:t>
            </a:r>
            <a:endParaRPr lang="en-us" sz="3000"/>
          </a:p>
        </p:txBody>
      </p:sp>
      <p:pic>
        <p:nvPicPr>
          <p:cNvPr id="6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///9x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+xIAAOYXAADQOAAA2yY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085465" y="3884930"/>
            <a:ext cx="6149975" cy="24314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3E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F562B24-6AC2-03DD-8CEE-9C8865A07AC9}" type="slidenum">
              <a:t>26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EWQU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Okay, search ads have an explicit intent. Display ads should be fine?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z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Ng0AABs4AABTKQ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2147570"/>
            <a:ext cx="8914765" cy="4570095"/>
          </a:xfrm>
        </p:spPr>
        <p:txBody>
          <a:bodyPr/>
          <a:lstStyle/>
          <a:p>
            <a:pPr>
              <a:defRPr lang="en-us"/>
            </a:pPr>
            <a:endParaRPr lang="en-us" b="1"/>
          </a:p>
          <a:p>
            <a:pPr>
              <a:defRPr lang="en-us"/>
            </a:pPr>
            <a:endParaRPr lang="en-us" b="1"/>
          </a:p>
          <a:p>
            <a:pPr>
              <a:defRPr lang="en-us"/>
            </a:pPr>
            <a:endParaRPr lang="en-us" b="1"/>
          </a:p>
          <a:p>
            <a:pPr>
              <a:defRPr lang="en-us"/>
            </a:pPr>
            <a:endParaRPr lang="en-us" b="1"/>
          </a:p>
          <a:p>
            <a:pPr>
              <a:defRPr lang="en-us"/>
            </a:pPr>
            <a:endParaRPr lang="en-us" b="1"/>
          </a:p>
          <a:p>
            <a:pPr>
              <a:defRPr lang="en-us"/>
            </a:pPr>
            <a:endParaRPr lang="en-us" b="1"/>
          </a:p>
          <a:p>
            <a:pPr>
              <a:defRPr lang="en-us"/>
            </a:pPr>
            <a:r>
              <a:rPr lang="en-us" b="1"/>
              <a:t>Probably not. </a:t>
            </a:r>
            <a:endParaRPr lang="en-us" b="1"/>
          </a:p>
          <a:p>
            <a:pPr>
              <a:defRPr lang="en-us"/>
            </a:pPr>
            <a:r>
              <a:t>There can be many hidden causes for an action, some of which may be hard to quantify. 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AB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6CE9EBF-F1AB-9B68-E576-073DD0381352}" type="slidenum">
              <a:t>27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NEC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WAsAAA4JAAAxLQAAax4AABAAAAAmAAAACAAAAP//////////"/>
              </a:ext>
            </a:extLst>
          </p:cNvPicPr>
          <p:nvPr/>
        </p:nvPicPr>
        <p:blipFill>
          <a:blip r:embed="rId3"/>
          <a:srcRect l="0" t="7210" r="0" b="0"/>
          <a:stretch>
            <a:fillRect/>
          </a:stretch>
        </p:blipFill>
        <p:spPr>
          <a:xfrm>
            <a:off x="1844040" y="1471930"/>
            <a:ext cx="5502275" cy="34728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Estimating the impact of ads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+goAABs4AAAXJ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784350"/>
            <a:ext cx="8914765" cy="4570095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  <a:r>
              <a:t>Toys R Us designs new ads.</a:t>
            </a:r>
          </a:p>
          <a:p>
            <a:pPr>
              <a:defRPr lang="en-us"/>
            </a:pPr>
            <a:r>
              <a:t>Big jump in clicks to their ads compared to past campaigns. Were these ads more effective?</a:t>
            </a:r>
          </a:p>
          <a:p>
            <a:pPr>
              <a:defRPr lang="en-us"/>
            </a:p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T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2gMAALoMAABuFAAACBc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" y="2068830"/>
            <a:ext cx="2694940" cy="16751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EBcAAPQLAADQNQAAiRg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749040" y="1943100"/>
            <a:ext cx="4998720" cy="20453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87E04F1-BF85-2BF2-CBC6-49A74A883D1C}" type="slidenum">
              <a:t>28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People anyways buy more toys in December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+goAABs4AAD3K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784350"/>
            <a:ext cx="8914765" cy="4874895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Misleading to compare ad campaigns with changing underlying demand. </a:t>
            </a:r>
          </a:p>
        </p:txBody>
      </p:sp>
      <p:pic>
        <p:nvPicPr>
          <p:cNvPr id="4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EAgAAHYHAABwLwAA3iA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212850"/>
            <a:ext cx="6400800" cy="41300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3E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4856223-6D89-D094-C73D-9BC12C7331CE}" type="slidenum">
              <a:t>29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0G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046730"/>
          </a:xfrm>
        </p:spPr>
        <p:txBody>
          <a:bodyPr/>
          <a:lstStyle/>
          <a:p>
            <a:pPr>
              <a:defRPr lang="en-us"/>
            </a:pPr>
            <a:r>
              <a:t>9am-11am: Introduction to causal inference</a:t>
            </a:r>
          </a:p>
          <a:p>
            <a:pPr>
              <a:defRPr lang="en-us"/>
            </a:pPr>
            <a:r>
              <a:t>11:15am-12pm: Working with code</a:t>
            </a:r>
          </a:p>
          <a:p>
            <a:pPr>
              <a:defRPr lang="en-us"/>
            </a:pPr>
            <a:r>
              <a:t>12-1:30pm: Lunch</a:t>
            </a:r>
          </a:p>
          <a:p>
            <a:pPr>
              <a:defRPr lang="en-us"/>
            </a:pPr>
            <a:r>
              <a:t>1:30pm-2:30pm Advanced methods and a working example</a:t>
            </a:r>
          </a:p>
          <a:p>
            <a:pPr>
              <a:defRPr lang="en-us"/>
            </a:pPr>
            <a:r>
              <a:t>3-4pm: Case studies and further curiosities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Bgsg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Agenda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A7TgU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05979C9-878D-0C8F-C3E1-71DA37AF3524}" type="slidenum">
              <a:t>3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bwgAAIAfAADeIgAAECAAACYAAAAIAAAAAQAAAAAAAAA="/>
              </a:ext>
            </a:extLst>
          </p:cNvSpPr>
          <p:nvPr>
            <p:ph type="title"/>
          </p:nvPr>
        </p:nvSpPr>
        <p:spPr>
          <a:xfrm>
            <a:off x="205740" y="1370965"/>
            <a:ext cx="4914900" cy="4297045"/>
          </a:xfrm>
        </p:spPr>
        <p:txBody>
          <a:bodyPr/>
          <a:lstStyle/>
          <a:p>
            <a:pPr>
              <a:defRPr lang="en-us"/>
            </a:pPr>
            <a:r>
              <a:t>So far, so good. Be mindful of hidden causes, or else we might overestimate causal effects.</a:t>
            </a:r>
          </a:p>
        </p:txBody>
      </p:sp>
      <p:graphicFrame>
        <p:nvGraphicFramePr>
          <p:cNvPr id="3" name="Chart 8"/>
          <p:cNvGraphicFramePr>
            <a:extLst>
              <a:ext uri="smNativeData">
                <pr:smNativeData xmlns:pr="smNativeData" val="SMDATA_8_fZHMWhMAAAAlAAAAEwAAAA0AAAAAkAAAAEgAAACQAAAASAAAAAAAAAAAAAAAAAAAABcAAAAUAAAAAAAAAAAAAAD/fwAA/38AAAAAAAAJAAAABAAAAAAHG2wMAAAAEAAAAAAAAAAAAAAAAAAAAAAAAAALAAAAAAAAAAAAAAABAAAA09PTAAEAAAAAAAAAAAAAAAEAAAD///8AAAAAAAEBAAAABgAAAL+/vwD///8AAAAAAAAAAAAAAAAAAAAAAAAAAAAAAAAAAAAAAGQAAAABAAAAQAAAAAAAAAD8/v//AAAAAAAAAAABAAAAPQAAAP///wAAAAAAAAAAAAAAAAAAAAAAAAAAAAAAAAAAAAAAAAAAAAAAAAAAAAAAAAAAAAAAAAAAAAAAAAAAAAEBAAAAAAAAAAAAAAAAAAAAAAAAABAnAAAQJwAAAAAAAAAAAAAAAAAAAAAAAAAAAAAAAAAAAAAAAAAAAAAUAAAAAAAAAMDA/wAAAAAAZAAAADIAAAAAAAAAZAAAAAAAAAB/f38ACgAAAAAAAAAAAAAAAAAAAAAAAAAAAAAAPAAAADwAAAA8AAAAAAAAAAAAAACgDwAAoA8AAAAAAAAAAAAAAAAAAAAAAAAAAAAAAAAAAAAAAAAAAAAA/////8gABIAyMgAAAABTAGUAZwBvAGUAIABVAEkAAABzAAAAAAAAAAAAAAAAAAAAAAAAAAAAAAAAAAAAAAAAAAAAAAAAAAAAAAAAAAAAAQAAAAAAAAAAAAAAAQAAAAAAAAAAAAAAAAAAAAAAAQAAAAEAAAAAAAAAAAAAAAAAAAABAAAAAQAAAP///wAAAAAAAAAAAAAAAAAAAAAAAAAAAAAAAAAAADwAAAA8AAAAPAAAAAAAAAAAAAAAoA8AAPgAAAAAAAAAAAAAAAAAAAAAAAAAAAAAAAAAAAAAAAAAAAAAAP/////IAASAMjIAAAAAUwBlAGcAbwBlACAAVQBJAAAAcwAAAAAAAAAAAAAAAAAAAAAAAAAAAAAAAAAAAAAAAAAAAAAAAAAAAAAAAAAAAAEAAAAAAAAAAAAAAAEAAAAAAAAAAAAAAAAAAAAAAAEAAAABAAAAAAAAAAAAAAAAAAAAAQAAAAEAAAD///8AAAAAAAAAAAAAAAAAAAAAAAAAAAAAAAAAAAA8AAAAPAAAADwAAACgDwAA0AcAAAAAAAAAAAAAAAAAAAAAAAAAAAAAAAAAAAAAAACgDwAA0AcAAAAAAAADAAAA/////8gABIAyMgAAAABTAGUAZwBvAGUAIABVAEkAAABzAAAAAAAAAAAAAAAAAAAAAAAAAAAAAAAAAAAAAAAAAAAAAAAAAAAAAAAAAAAAAQAAAAAAAAAAAAAAAQAAAAAAAAAAAAAAAAAAAAAAAAAAAAAAAAAAAAAAAQAAAAAAAAAAAAAAAAAAAP///wAAAAAAAAAAAAAAAAAAAAAAAAAAAAAAAAAAADwAAAA8AAAAPAAAAAAAAACJAAAAzA4AADsNAAABAAAAAAAAAAAAAAAAAAAAAAAAAAAAAACJAAAAAAAAABQAAAAPAAAAHgAAAGQAAABkAAAAAQAAAAAAAAAAAAAADwAAAGQAAAAAAAAAMgAAAAAAAAAAAAAABAAAAAoAAAAAAAAAAAAAAAAAAABLAAAAZAAAAP////8AAAAAAAAAAAMAAAAAAAAAAAAAAP////8AAAAAAAAAAAAAAAAAAAAAAAAAAAAAAAACAAAAAAAAAAIAAAAzMzMzMzMRQNALHSABAAAmxxAAAAACAAAAAAAAAAAABEDwAB0gAQAAJscQAAAAAQAAAAAAAAAAAAAAAAAAAAEAAAAAAAAAAAAAAAAAAAABAAAA/////wAAAAABAAAA////AAAAAAAAAAAAAAAAAAEAAAD///8AAAAAAAEBAAAAAAAAALoUGgAAAAABDwAAAAAAAAAAAAAAAAAAAAAAAAAAAAAAAAAAAGQAAAABAAAAQAAAAAAAAAAAAAAAAAAAAAAAAAAAAAAAAAAAAAAAAAAAAAAAAAAAAAAAAAAAAAAAAAAAAAAAAAAAAAAAAAAAAAAAAAAAAAAAAAAAAAAAAAAAAAAAAAAAAAEAAAAAAAAAAAAAAAAAAAAAAAAAABAnAAAQJwAAAAAAAAAAAAAAAAAAAAAAAAAAAAAAAAAAAAAAAAAAAAAUAAAAAAAAAMDA/wAAAAAAZAAAADIAAAAAAAAAZAAAAAAAAAB/f38ACgAAAAAAAAAAAAAAAQAAAAAAAAAAAAAAZAAAAAEAAAABAAAAAAAAAAAAAAAAAAAAAAAAAAAAAAALAAAACgAAAMgAAAAAAAAAAAAAAAAAAAA8AAAAPAAAADwAAAAAAAAAAAAAAAAAAAAAAAAAAAAAAAAAAAABAAAAAAAAAAAAAAAAAAAAAQAAAAAAAAAAAAAAAAAAAP///wAAAAAAAAAAAAAAAAAAAAAAAAAAAAAAAAAAADwAAAA8AAAAPAAAAGwIAAB2BgAARQEAACwBAAAAAAAAAAAAAAAAAAAAAAAAAAAAAAAAAAAAAAAAAwAAADIALgA1AP/////vAAcAMjIAAAAAUwBlAGcAbwBlACAAVQBJAAAAcwAAAAAAAAAAAAAAAAAAAAAAAAAAAAAAAAAAAAAAAAAAAAAAAAAAAAAAAAAAAAEAAAD///8AAAAAAAIAAAAAAAAAAAAAAAAAAAAAAP////8AAAAAAQAAAAAAAAABAAAAAgAAABAAAABHAGUAbgBlAHIAYQBsAAAACAAAAAAAJscQAAAAAQAAAAAAAAAAAAAAAAAAAAAAAAAAAAAAAAAAAAAAAAAAAAAAAAAAAAAAAAAAAAAAAAAAAAAAAAAAAAAAAAAAAAAAAAAAAAAAAAAAAAAAAAAAAAAAAAAAAAAAAAAAAAAAAAAAAAAAAAAAAAAAAQAAAP////8AAAAAAAAAAAAAAAAAAAAAAAAAAAAAAAACAAAAAAAAAAAAAAAAAAAAAAAAAAAAAAAAAAAAAAAAAAAAAAAAAAAAAAABAAAAAAAAAAAAAAAAAAAAAQAAAAAAAAAAAAAAAAAAAAEAAAD/////AAAAAAEAAAD///8AAQAAAAAAAAAAAAAAAQAAAP///wAAAAAAAQEAAAAAAAAAAHLGAAAAAAEPAAAAAAAAAAAAAAAAAAAAAAAAAAAAAAAAAAAAZAAAAAEAAABAAAAAAAAAAAAAAAAAAAAAAAAAAAAAAAAAAAAAAAAAAAAAAAAAAAAAAAAAAAAAAAAAAAAAAAAAAAAAAAAAAAAAAAAAAAAAAAAAAAAAAAAAAAAAAAAAAAAAAQAAAAAAAAAAAAAAAAAAAAAAAAAAECcAABAnAAAAAAAAAAAAAAAAAAAAAAAAAAAAAAAAAAAAAAAAAAAAABQAAAAAAAAAwMD/AAAAAABkAAAAMgAAAAAAAABkAAAAAAAAAH9/fwAKAAAAAAAAAAAAAAABAAAAAAAAAAAAAABkAAAAAQAAAAEAAAAAAAAAAAAAAAAAAAAAAAAAAAAAAAsAAAAKAAAAyAAAAAAAAAAAAAAAAAAAADwAAAA8AAAAPAAAAAAAAAAAAAAAAAAAAAAAAAAAAAAAAAAAAAEAAAAAAAAAAAAAAAAAAAABAAAAAAAAAAAAAAAAAAAA////AAAAAAAAAAAAAAAAAAAAAAAAAAAAAAAAAAAAPAAAADwAAAA8AAAAAAAAAAAAAAAAAAAAAAAAAAAAAAAAAAAAAAAAAAAAAAAAAAAAAAAAAAAAAAAAAAAA/////+8ABwAyMgAAAABTAGUAZwBvAGUAIABVAEkAAABzAAAAAAAAAAAAAAAAAAAAAAAAAAAAAAAAAAAAAAAAAAAAAAAAAAAAAAAAAAAAAQAAAP///wAAAAAAAgAAAAAAAAAAAAAAAAAAAAAA/////wAAAAABAAAAAAAAAAEAAAACAAAAEAAAAEcAZQBuAGUAcgBhAGwAAAAIAAAAAAAAAAAAAAABAAAAAAAAAAAAAAAAAAAAAAAAAAAAAAAAAAAAAAAAAAAAAAAAAAAAAAAAAAAAAAAAAAAAAAAAAAAAAAAAAAAAAAAAAAAAAAAAAAAAAAAAAAAAAAAAAAAAAAAAAAAAAAAAAAAAAAAAAAAAAAACAAAA/////wAAAAAAAAAAAAAAAAAAAAAAAAAAAAAAAAIAAAAAAAAAAAAAAAAAAAAAAAAAAAAAAAAAAAAAAAAAAAAAAAAAAAAAAAEAAAAAAAAAAAAAAAAAAAABAAAAAAAAAAAAAAAAAAAAAQAAAP////8AAAAAAQAAAP///wABAAAAAAAAAAAAAAABAAAA////AAAAAAABAQAAAAAAAABEI1kAAAAAAQ8AAAAAAAAAAAAAAAAAAAAAAAAAAAAAAAAAAABkAAAAAQAAAEAAAAAAAAAAAAAAAAAAAAAAAAAAAAAAAAAAAAAAAAAAAAAAAAAAAAAAAAAAAAAAAAAAAAAAAAAAAAAAAAAAAAAAAAAAAAAAAAAAAAAAAAAAAAAAAAAAAAABAAAAAAAAAAAAAAAAAAAAAAAAAAAQJwAAECcAAAAAAAAAAAAAAAAAAAAAAAAAAAAAAAAAAAAAAAAAAAAAFAAAAAAAAADAwP8AAAAAAGQAAAAyAAAAAAAAAGQAAAAAAAAAf39/AAoAAAAAAAAAAAAAAAEAAAAAAAAAAAAAAGQAAAABAAAAAQAAAAAAAAAAAAAAAAAAAAAAAAAAAAAACwAAAAoAAADIAAAAAAAAAAAAAAAAAAAAPAAAADwAAAA8AAAAAAAAAAAAAAAAAAAAAAAAAAAAAAAAAAAAAQAAAAAAAAAAAAAAAAAAAAEAAAAAAAAAAAAAAAAAAAD///8AAAAAAAAAAAAAAAAAAAAAAAAAAAAAAAAAAAA8AAAAPAAAADwAAAAAAAAAAAAAAAAAAAAAAAAAAAAAAAAAAAAAAAAAAAAAAAAAAAAAAAAAAAAAAAAAAAD/////7wAHADIyAAAAAFMAZQBnAG8AZQAgAFUASQAAAHMAAAAAAAAAAAAAAAAAAAAAAAAAAAAAAAAAAAAAAAAAAAAAAAAAAAAAAAAAAAABAAAA////AAAAAAACAAAAAAAAAAAAAAAAAAAAAAD/////AAAAAAEAAAAAAAAAAQAAAAIAAAAQAAAARwBlAG4AZQByAGEAbAAAAAgAAAAAAAAAAAAAAAEAAAAAAAAAAAAAAAAAAAAAAAAAAAAAAAAAAAAAAAAAAAAAAAAAAAAAAAAAAAAAAAAAAAAAAAAAAAAAAAAAAAAAAAAAAAAAAAAAAAAAAAAAAAAAAAAAAAAAAAAAAAAAAAAAAAAAAAAAAAAAAAAAAAABAAAAAQAAAAAAAAAAAAAAAAAAAAAAAABBAAAAAAAAAAEAAACWAAAAAAAAAGQAAAABAAAAAAAAAAEAAAAAAAAAAAAAAP8A/wAA//8AAQAAADIAAAD//wAAAAAAAAAAAAAAAAAAAAAAAAAAAAAAAAAAAAAAAAAAAAAAAAAAAQAAAAAAAAABAAAAAQAAAAAAAAAAAAAAAAAAAAAAAAABAAAAAQAAAAAAAAAAAAAAAAAAAAAAAAABAAAAAQAAAAAAAAAAAAAAAAAAAAAAAAABAAAAAQAAAAAAAAAAAAAAAAAAAAAAAACWAAAAAQAAAAEAAAAAAAAAAAAAAAAAAAABAAAAAQAAAP///wAAAAAAAAAAAAAAAAAAAAEAAAABAAAAAAAAAAAAAAAAAAAAAQAAAAEAAAD///8AAAAAAAAAAAAAAAAAAAAAAAAAAAAAAAIAAAAAAAAAAAAAAAEAAAB7e3sAAgAAAAAAAAAAAAAAAQAAAAEAAAAAAAAAAAAAAAAAAAAAAAAAAAAAAAEAAAABAAAAAAAAAAAAAAAAAAAAAAAAAAMAAAD/////gAIEgjIyAAAAAFMAZQBnAG8AZQAgAFUASQAAAHMAAAAAAAAAAAAAAAAAAAAAAAAAAAAAAAAAAAAAAAAAAAAAAAAAAAAAAAAAAAABAAAAe3t7AAAAAAACAAAAAAAAAAAAAAAAAAAAAAAAAAAAAAAAAAAAAAAAAAAAAAAAAAEAAAABAAAA////AAAAAAAAAAAAAAAAAAAAAAAAAAAAAAAAAAAAPAAAADwAAAA8AAAAAAAAAAAAAAAAAAAAAAAAAAAAAAAAAAAAAAAAAAAAAAAAAAAAAAAAAAAAAAAAAAAA/////8gABIAyMgAAAABTAGUAZwBvAGUAIABVAEkAAABzAAAAAAAAAAAAAAAAAAAAAAAAAAAAAAAAAAAAAAAAAAAAAAAAAAAAAAAAAAAAAQAAAAAAAAAAAAAAAQAAAAAAAAAAAAAAAAAAAAAAEAAAAEcAZQBuAGUAcgBhAGwAAAAAAAAAAAAAAAAAAAABAAAAAAAAAAAA8D8AAAAAAAAIQAAAAAAAAPA/AAAAAAAA4D8AAAAAAADwPwEAAAABAAAAAQAAAAEAAAABAAAAAAAAAAAAAAABAAAAAAABAAAAAAABAAAAAAABAAAAAAAAAAAAAAABAAAAAQAAAAEAAAABAAAAAQAAAAEAAAAAAAAAAAAAAAAAAAAAAAAAAAAAAAEAAAAAAAAAAQAAAFhYWAABAAAAAAAAAAAAAAAAAAAAAQAAAAEAAAAAAAAAAAAAAAAAAAAAAAAAAAAAAP/////IAASAMjIAAAAAUwBlAGcAbwBlACAAVQBJAAAAcwAAAAAAAAAAAAAAAAAAAAAAAAAAAAAAAAAAAAAAAAAAAAAAAAAAAAAAAAAAAAEAAAAAAAAAAAAAAAEAAAAAAAAAAAAAAAAAAAAAAAAAAAAAAAAAAAAAAAAAAAAAAAAAAQAAAAEAAAD///8AAAAAAAAAAAAAAAAAAAAAAAAAAAAAAAAAAAA8AAAAPAAAADwAAAAAAAAAAAAAAAAAAAAAAAAAAAAAAAAAAAAAAAAAAAAAAAAAAAAAAAAAAAAAAAAAAAD/////yAAEgDIyAAAAAFMAZQBnAG8AZQAgAFUASQAAAHMAAAAAAAAAAAAAAAAAAAAAAAAAAAAAAAAAAAAAAAAAAAAAAAAAAAAAAAAAAAABAAAAAAAAAAAAAAABAAAAAAAAAAAAAAAAAAAAAAAQAAAARwBlAG4AZQByAGEAbAAAAAIAAAAAAAAAAAAAAAEAAAAAAAAAAAAAAAAAAAAAABJAAAAAAAAA4D+amZmZmZm5PwAAAAAAAAAAAQAAAAEAAAABAAAAAQAAAAEAAAAAAAAAAAAAAAEAAAAAAAEAAAAAAAEAAAAAAAEAAAAAAAAAAAAAAAEAAAABAAAAAAAAAAEAAAABAAAAAQAAAAEAAAAAAAAAAAAAAAAAAAABAAAAAQAAAP///wAAAAAAAAAAAAAAAAAAAAEAAAABAAAAAAAAAAAAAAAAAAAAAQAAAAEAAAD///8AAAAAAAAAAAAAAAAAAAAAAAAADwAAAAAAAAABAAAAHwAAAFQAAAAAAAAAAAAAAAAAAAAAAAAAAAAAAAAAAAAAAAAAAAAAAAAAAAAAAAAAAAAAAAAAAAAAAAAAAAAAAAAAAAAAAAAAAAAAAAAAAAAAAAAAAAAAAAAAAAAhAAAAGAAAABQAAACAHwAAFgkAAOU3AACWIgAAEAAAACYAAAAIAAAA/////wAAAAA="/>
              </a:ext>
            </a:extLst>
          </p:cNvGraphicFramePr>
          <p:nvPr/>
        </p:nvGraphicFramePr>
        <p:xfrm>
          <a:off x="5120640" y="1477010"/>
          <a:ext cx="3965575" cy="4145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31C22AA-E4CE-49D4-80A4-12816CEA7647}" type="slidenum">
              <a:t>30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gggAAIAfAADxIgAAECAAACYAAAAIAAAAAQAAAAAAAAA="/>
              </a:ext>
            </a:extLst>
          </p:cNvSpPr>
          <p:nvPr>
            <p:ph type="title"/>
          </p:nvPr>
        </p:nvSpPr>
        <p:spPr>
          <a:xfrm>
            <a:off x="205740" y="1383030"/>
            <a:ext cx="4914900" cy="4297045"/>
          </a:xfrm>
        </p:spPr>
        <p:txBody>
          <a:bodyPr/>
          <a:lstStyle/>
          <a:p>
            <a:pPr>
              <a:defRPr lang="en-us"/>
            </a:pPr>
            <a:r>
              <a:t>(But)</a:t>
            </a:r>
            <a:br/>
            <a:r>
              <a:t>Ignoring hidden causes can also lead to completely wrong conclusions.</a:t>
            </a:r>
          </a:p>
        </p:txBody>
      </p:sp>
      <p:graphicFrame>
        <p:nvGraphicFramePr>
          <p:cNvPr id="3" name="Chart 5"/>
          <p:cNvGraphicFramePr>
            <a:extLst>
              <a:ext uri="smNativeData">
                <pr:smNativeData xmlns:pr="smNativeData" val="SMDATA_8_fZHMWhMAAAAlAAAAEwAAAA0AAAAAkAAAAEgAAACQAAAASAAAAAAAAAAAAAAAAAAAABcAAAAUAAAAAAAAAAAAAAD/fwAA/38AAAAAAAAJAAAABAAAAAAAAAAMAAAAEAAAAAAAAAAAAAAAAAAAAAAAAAALAAAAAAAAAAAAAAABAAAA09PTAAEAAAAAAAAAAAAAAAEAAAD///8AAAAAAAEBAAAABgAAAL+/vwD///8AAAAAAAAAAAAAAAAAAAAAAAAAAAAAAAAAAAAAAGQAAAABAAAAQAAAAAAAAAD8/v//AAAAAAAAAAABAAAAPQAAAP///wAAAAAAAAAAAAAAAAAAAAAAAAAAAAAAAAAAAAAAAAAAAAAAAAAAAAAAAAAAAAAAAAAAAAAAAAAAAAEBAAAAAAAAAAAAAAAAAAAAAAAAABAnAAAQJwAAAAAAAAAAAAAAAAAAAAAAAAAAAAAAAAAAAAAAAAAAAAAUAAAAAAAAAMDA/wAAAAAAZAAAADIAAAAAAAAAZAAAAAAAAAB/f38ACgAAAAAAAAAAAAAAAAAAAAAAAAAAAAAAPAAAADwAAAA8AAAAAAAAAAAAAACgDwAAoA8AAAAAAAAAAAAAAAAAAAAAAAAAAAAAAAAAAAAAAAAAAAAA/////8gABIAyMgAAAABTAGUAZwBvAGUAIABVAEkAAABzAAAAAAAAAAAAAAAAAAAAAAAAAAAAAAAAAAAAAAAAAAAAAAAAAAAAAAAAAAAAAQAAAAAAAAAAAAAAAQAAAAAAAAAAAAAAAAAAAAAAAQAAAAEAAAAAAAAAAAAAAAAAAAABAAAAAQAAAP///wAAAAAAAAAAAAAAAAAAAAAAAAAAAAAAAAAAADwAAAA8AAAAPAAAAAAAAAAAAAAAoA8AAOQAAAAAAAAAAAAAAAAAAAAAAAAAAAAAAAAAAAAAAAAAAAAAAP/////IAASAMjIAAAAAUwBlAGcAbwBlACAAVQBJAAAAcwAAAAAAAAAAAAAAAAAAAAAAAAAAAAAAAAAAAAAAAAAAAAAAAAAAAAAAAAAAAAEAAAAAAAAAAAAAAAEAAAAAAAAAAAAAAAAAAAAAAAEAAAABAAAAAAAAAAAAAAAAAAAAAQAAAAEAAAD///8AAAAAAAAAAAAAAAAAAAAAAAAAAAAAAAAAAAA8AAAAPAAAADwAAACgDwAA0AcAAAAAAAAAAAAAAAAAAAAAAAAAAAAAAAAAAAAAAACgDwAA0AcAAAAAAAADAAAA/////8gABIAyMgAAAABTAGUAZwBvAGUAIABVAEkAAABzAAAAAAAAAAAAAAAAAAAAAAAAAAAAAAAAAAAAAAAAAAAAAAAAAAAAAAAAAAAAAQAAAAAAAAAAAAAAAQAAAAAAAAAAAAAAAAAAAAAAAAAAAAAAAAAAAAAAAQAAAAAAAAAAAAAAAAAAAP///wAAAAAAAAAAAAAAAAAAAAAAAAAAAAAAAAAAADwAAAA8AAAAPAAAADkAAACJAAAAzA4AADsNAAABAAAAAAAAAAAAAAAAAAAAAAAAADkAAACJAAAAAAAAABQAAAAPAAAAHgAAAGQAAABkAAAAAQAAAAAAAAAAAAAADwAAAGQAAAAAAAAAMgAAAAAAAAAAAAAABAAAAAoAAAAAAAAAAAAAAAAAAABLAAAAZAAAAP////8AAAAAAAAAAAMAAAAAAAAAAAAAAP////8AAAAAAAAAAAAAAAAAAAAAAAAAAAAAAAACAAAAAAAAAAIAAAAzMzMzMzMRQMBGHSABAAAmxxAAAAACAAAAAAAAAAAABMDQGx0gAQAAJscQAAAAAQAAAAAAAAAAAAAAAAAAAAEAAAAAAAAAAAAAAAAAAAABAAAA/////wAAAAABAAAA////AAAAAAAAAAAAAAAAAAEAAAD///8AAAAAAAEBAAAAAAAAALoUGgAAAAABDwAAAAAAAAAAAAAAAAAAAAAAAAAAAAAAAAAAAGQAAAABAAAAQAAAAAAAAAAAAAAAAAAAAAAAAAAAAAAAAAAAAAAAAAAAAAAAAAAAAAAAAAAAAAAAAAAAAAAAAAAAAAAAAAAAAAAAAAAAAAAAAAAAAAAAAAAAAAAAAAAAAAEAAAAAAAAAAAAAAAAAAAAAAAAAABAnAAAQJwAAAAAAAAAAAAAAAAAAAAAAAAAAAAAAAAAAAAAAAAAAAAAUAAAAAAAAAMDA/wAAAAAAZAAAADIAAAAAAAAAZAAAAAAAAAB/f38ACgAAAAAAAAAAAAAAAQAAAAAAAAAAAAAAZAAAAAEAAAABAAAAAAAAAAAAAAAAAAAAAAAAAAAAAAALAAAACgAAAMgAAAAAAAAAAAAAAAAAAAA8AAAAPAAAADwAAAAAAAAAAAAAAAAAAAAAAAAAAAAAAAAAAAABAAAAAAAAAAAAAAAAAAAAAQAAAAAAAAAAAAAAAAAAAP///wAAAAAAAAAAAAAAAAAAAAAAAAAAAAAAAAAAADwAAAA8AAAAPAAAAJkIAADQCwAAXAEAABUBAAAAAAAAAAAAAAAAAAAAAAAAAAAAAAAAAAAAAAAABAAAAC0AMgAuADUA/////+8ABwAyMgAAAABTAGUAZwBvAGUAIABVAEkAAABzAAAAAAAAAAAAAAAAAAAAAAAAAAAAAAAAAAAAAAAAAAAAAAAAAAAAAAAAAAAAAQAAAP///wAAAAAAAgAAAAAAAAAAAAAAAAAAAAAA/////wAAAAABAAAAAAAAAAEAAAACAAAAEAAAAEcAZQBuAGUAcgBhAGwAAAAIAAAAAAAmxxAAAAABAAAAAAAAAAAAAAAAAAAAAAAAAAAAAAAAAAAAAAAAAAAAAAAAAAAAAAAAAAAAAAAAAAAAAAAAAAAAAAAAAAAAAAAAAAAAAAAAAAAAAAAAAAAAAAAAAAAAAAAAAAAAAAAAAAAAAAAAAAAAAAABAAAA/////wAAAAAAAAAAAAAAAAAAAAAAAAAAAAAAAAIAAAAAAAAAAAAAAAAAAAAAAAAAAAAAAAAAAAAAAAAAAAAAAAAAAAAAAAEAAAAAAAAAAAAAAAAAAAABAAAAAAAAAAAAAAAAAAAAAQAAAP////8AAAAAAQAAAP///wABAAAAAAAAAAAAAAABAAAA////AAAAAAABAQAAAAAAAAAAcsYAAAAAAQ8AAAAAAAAAAAAAAAAAAAAAAAAAAAAAAAAAAABkAAAAAQAAAEAAAAAAAAAAAAAAAAAAAAAAAAAAAAAAAAAAAAAAAAAAAAAAAAAAAAAAAAAAAAAAAAAAAAAAAAAAAAAAAAAAAAAAAAAAAAAAAAAAAAAAAAAAAAAAAAAAAAABAAAAAAAAAAAAAAAAAAAAAAAAAAAQJwAAECcAAAAAAAAAAAAAAAAAAAAAAAAAAAAAAAAAAAAAAAAAAAAAFAAAAAAAAADAwP8AAAAAAGQAAAAyAAAAAAAAAGQAAAAAAAAAf39/AAoAAAAAAAAAAAAAAAEAAAAAAAAAAAAAAGQAAAABAAAAAQAAAAAAAAAAAAAAAAAAAAAAAAAAAAAACwAAAAoAAADIAAAAAAAAAAAAAAAAAAAAPAAAADwAAAA8AAAAAAAAAAAAAAAAAAAAAAAAAAAAAAAAAAAAAQAAAAAAAAAAAAAAAAAAAAEAAAAAAAAAAAAAAAAAAAD///8AAAAAAAAAAAAAAAAAAAAAAAAAAAAAAAAAAAA8AAAAPAAAADwAAAAAAAAAAAAAAAAAAAAAAAAAAAAAAAAAAAAAAAAAAAAAAAAAAAAAAAAAAAAAAAAAAAD/////7wAHADIyAAAAAFMAZQBnAG8AZQAgAFUASQAAAHMAAAAAAAAAAAAAAAAAAAAAAAAAAAAAAAAAAAAAAAAAAAAAAAAAAAAAAAAAAAABAAAA////AAAAAAACAAAAAAAAAAAAAAAAAAAAAAD/////AAAAAAEAAAAAAAAAAQAAAAIAAAAQAAAARwBlAG4AZQByAGEAbAAAAAgAAAAAAAAAAAAAAAEAAAAAAAAAAAAAAAAAAAAAAAAAAAAAAAAAAAAAAAAAAAAAAAAAAAAAAAAAAAAAAAAAAAAAAAAAAAAAAAAAAAAAAAAAAAAAAAAAAAAAAAAAAAAAAAAAAAAAAAAAAAAAAAAAAAAAAAAAAAAAAAIAAAD/////AAAAAAAAAAAAAAAAAAAAAAAAAAAAAAAAAgAAAAAAAAAAAAAAAAAAAAAAAAAAAAAAAAAAAAAAAAAAAAAAAAAAAAAAAQAAAAAAAAAAAAAAAAAAAAEAAAAAAAAAAAAAAAAAAAABAAAA/////wAAAAABAAAA////AAEAAAAAAAAAAAAAAAEAAAD///8AAAAAAAEBAAAAAAAAAEQjWQAAAAABDwAAAAAAAAAAAAAAAAAAAAAAAAAAAAAAAAAAAGQAAAABAAAAQAAAAAAAAAAAAAAAAAAAAAAAAAAAAAAAAAAAAAAAAAAAAAAAAAAAAAAAAAAAAAAAAAAAAAAAAAAAAAAAAAAAAAAAAAAAAAAAAAAAAAAAAAAAAAAAAAAAAAEAAAAAAAAAAAAAAAAAAAAAAAAAABAnAAAQJwAAAAAAAAAAAAAAAAAAAAAAAAAAAAAAAAAAAAAAAAAAAAAUAAAAAAAAAMDA/wAAAAAAZAAAADIAAAAAAAAAZAAAAAAAAAB/f38ACgAAAAAAAAAAAAAAAQAAAAAAAAAAAAAAZAAAAAEAAAABAAAAAAAAAAAAAAAAAAAAAAAAAAAAAAALAAAACgAAAMgAAAAAAAAAAAAAAAAAAAA8AAAAPAAAADwAAAAAAAAAAAAAAAAAAAAAAAAAAAAAAAAAAAABAAAAAAAAAAAAAAAAAAAAAQAAAAAAAAAAAAAAAAAAAP///wAAAAAAAAAAAAAAAAAAAAAAAAAAAAAAAAAAADwAAAA8AAAAPAAAAAAAAAAAAAAAAAAAAAAAAAAAAAAAAAAAAAAAAAAAAAAAAAAAAAAAAAAAAAAAAAAAAP/////vAAcAMjIAAAAAUwBlAGcAbwBlACAAVQBJAAAAcwAAAAAAAAAAAAAAAAAAAAAAAAAAAAAAAAAAAAAAAAAAAAAAAAAAAAAAAAAAAAEAAAD///8AAAAAAAIAAAAAAAAAAAAAAAAAAAAAAP////8AAAAAAQAAAAAAAAABAAAAAgAAABAAAABHAGUAbgBlAHIAYQBsAAAACAAAAAAAAAAAAAAAAQAAAAAAAAAAAAAAAAAAAAAAAAAAAAAAAAAAAAAAAAAAAAAAAAAAAAAAAAAAAAAAAAAAAAAAAAAAAAAAAAAAAAAAAAAAAAAAAAAAAAAAAAAAAAAAAAAAAAAAAAAAAAAAAAAAAAAAAAAAAAAAAAAAAAEAAAABAAAAAAAAAAAAAAAAAAAAAAAAAEEAAAAAAAAAAQAAAJYAAAAAAAAAZAAAAAEAAAAAAAAAAQAAAAAAAAAAAAAA/wD/AAD//wABAAAAMgAAAP//AAAAAAAAAAAAAAAAAAAAAAAAAAAAAAAAAAAAAAAAAAAAAAAAAAABAAAAAAAAAAEAAAABAAAAAAAAAAAAAAAAAAAAAAAAAAEAAAABAAAAAAAAAAAAAAAAAAAAAAAAAAEAAAABAAAAAAAAAAAAAAAAAAAAAAAAAAEAAAABAAAAAAAAAAAAAAAAAAAAAAAAAJYAAAABAAAAAQAAAAAAAAAAAAAAAAAAAAEAAAABAAAA////AAAAAAAAAAAAAAAAAAAAAQAAAAEAAAAAAAAAAAAAAAAAAAABAAAAAQAAAP///wAAAAAAAAAAAAAAAAAAAAAAAAAAAAAAAgAAAAAAAAAAAAAAAQAAAHt7ewACAAAAAAAAAAAAAAABAAAAAQAAAAAAAAAAAAAAAAAAAAAAAAAAAAAAAQAAAAEAAAAAAAAAAAAAAAAAAAAAAAAAAgAAAP////+AAgSCMjIAAAAAUwBlAGcAbwBlACAAVQBJAAAAcwAAAAAAAAAAAAAAAAAAAAAAAAAAAAAAAAAAAAAAAAAAAAAAAAAAAAAAAAAAAAEAAAB7e3sAAAAAAAIAAAAAAAAAAAAAAAAAAAAAAAAAAAAAAAAAAAAAAAAAAAAAAAAAAQAAAAEAAAD///8AAAAAAAAAAAAAAAAAAAAAAAAAAAAAAAAAAAA8AAAAPAAAADwAAAAAAAAAAAAAAAAAAAAAAAAAAAAAAAAAAAAAAAAAAAAAAAAAAAAAAAAAAAAAAAAAAAD/////yAAEgDIyAAAAAFMAZQBnAG8AZQAgAFUASQAAAHMAAAAAAAAAAAAAAAAAAAAAAAAAAAAAAAAAAAAAAAAAAAAAAAAAAAAAAAAAAAABAAAAAAAAAAAAAAABAAAAAAAAAAAAAAAAAAAAAAAQAAAARwBlAG4AZQByAGEAbAAAAAAAAAAAAAAAAAAAAAAAAAAAAAAAAADwPwAAAAAAAAhAAAAAAAAA8D8AAAAAAADgPwAAAAAAAPA/AQAAAAEAAAABAAAAAQAAAAEAAAAAAAAAAAAAAAEAAAAAAAEAAAAAAAEAAAAAAAEAAAAAAAAAAAAAAAEAAAABAAAAAQAAAAEAAAABAAAAAQAAAAAAAAAAAAAAAAAAAAAAAAAAAAAAAQAAAAAAAAABAAAAWFhYAAEAAAAAAAAAAAAAAAAAAAABAAAAAQAAAAAAAAAAAAAAAAAAAAAAAAAAAAAA/////8gABIAyMgAAAABTAGUAZwBvAGUAIABVAEkAAABzAAAAAAAAAAAAAAAAAAAAAAAAAAAAAAAAAAAAAAAAAAAAAAAAAAAAAAAAAAAAAQAAAAAAAAAAAAAAAQAAAAAAAAAAAAAAAAAAAAAAAAAAAAAAAAAAAAAAAAAAAAAAAAABAAAAAQAAAP///wAAAAAAAAAAAAAAAAAAAAAAAAAAAAAAAAAAADwAAAA8AAAAPAAAAAAAAAAAAAAAAAAAAAAAAAAAAAAAAAAAAAAAAAAAAAAAAAAAAAAAAAAAAAAAAAAAAP/////IAASAMjIAAAAAUwBlAGcAbwBlACAAVQBJAAAAcwAAAAAAAAAAAAAAAAAAAAAAAAAAAAAAAAAAAAAAAAAAAAAAAAAAAAAAAAAAAAEAAAAAAAAAAAAAAAEAAAAAAAAAAAAAAAAAAAAAABAAAABHAGUAbgBlAHIAYQBsAAAAAgAAAAAAAAAAAAAAAQAAAAAAAAAAAAjAAAAAAAAAFEAAAAAAAADwP5qZmZmZmck/AAAAAAAAAAABAAAAAQAAAAEAAAABAAAAAQAAAAAAAAAAAAAAAQAAAAAAAQAAAAAAAQAAAAAAAQAAAAAAAAAAAAAAAQAAAAEAAAAAAAAAAQAAAAEAAAABAAAAAQAAAAAAAAAAAAAAAAAAAAEAAAABAAAA////AAAAAAAAAAAAAAAAAAAAAQAAAAEAAAAAAAAAAAAAAAAAAAABAAAAAQAAAP///wAAAAAAAAAAAAAAAAAAAAAAAAAPAAAAAAAAAAEAAAAfAAAAVAAAAAAAAAAAAAAAAAAAAAAAAAAAAAAAAAAAAAAAAAAAAAAAAAAAAAAAAAAAAAAAAAAAAAAAAAAAAAAAAAAAAAAAAAAAAAAAAAAAAAAAAAAAAAAAAAAAACEAAAAYAAAAFAAAAJAeAACCCAAA0DgAAC0kAAAQAAAAJgAAAAgAAAD/////AAAAAA=="/>
              </a:ext>
            </a:extLst>
          </p:cNvGraphicFramePr>
          <p:nvPr/>
        </p:nvGraphicFramePr>
        <p:xfrm>
          <a:off x="4968240" y="1383030"/>
          <a:ext cx="4267200" cy="4497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AA0A304-4AB7-F555-F918-BC00ED560FE9}" type="slidenum">
              <a:t>31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CjF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2141855"/>
          </a:xfrm>
        </p:spPr>
        <p:txBody>
          <a:bodyPr/>
          <a:lstStyle/>
          <a:p>
            <a:pPr>
              <a:defRPr lang="en-us"/>
            </a:pPr>
            <a:r>
              <a:t>Have a current production algorithm. Want to test if a new algorithm is better. 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Say a feature that provides information or discount for a financial product.</a:t>
            </a: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Example: Did a system change lead to better outcomes?</a:t>
            </a:r>
          </a:p>
        </p:txBody>
      </p:sp>
      <p:sp>
        <p:nvSpPr>
          <p:cNvPr id="4" name="Slide Number Placeholder 7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714823E-708A-4174-C4AC-8621CCE232D3}" type="slidenum">
              <a:t>32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UCQAA2SEAAKkcAAC/JAAAECAAACYAAAAIAAAA//////////8="/>
              </a:ext>
            </a:extLst>
          </p:cNvSpPr>
          <p:nvPr/>
        </p:nvSpPr>
        <p:spPr>
          <a:xfrm>
            <a:off x="1516380" y="5502275"/>
            <a:ext cx="3142615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Algorithm A</a:t>
            </a:r>
          </a:p>
        </p:txBody>
      </p:sp>
      <p:sp>
        <p:nvSpPr>
          <p:cNvPr id="6" name="TextBox 5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GJAAAiSEAABs4AABvJAAAECAAACYAAAAIAAAA//////////8="/>
              </a:ext>
            </a:extLst>
          </p:cNvSpPr>
          <p:nvPr/>
        </p:nvSpPr>
        <p:spPr>
          <a:xfrm>
            <a:off x="5977890" y="5451475"/>
            <a:ext cx="3142615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Algorithm B</a:t>
            </a:r>
          </a:p>
        </p:txBody>
      </p:sp>
      <p:sp>
        <p:nvSpPr>
          <p:cNvPr id="7" name="TextBox 6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WJwAArRcAADUtAAAsHwAAECAAACYAAAAIAAAA//////////8="/>
              </a:ext>
            </a:extLst>
          </p:cNvSpPr>
          <p:nvPr/>
        </p:nvSpPr>
        <p:spPr>
          <a:xfrm>
            <a:off x="6435090" y="3848735"/>
            <a:ext cx="913765" cy="1218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7195"/>
              <a:t>?</a:t>
            </a:r>
            <a:endParaRPr lang="en-us" sz="7195"/>
          </a:p>
        </p:txBody>
      </p:sp>
      <p:pic>
        <p:nvPicPr>
          <p:cNvPr id="8" name="Picture 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SwIAAH8TAAC4GgAAKyA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72745" y="3169285"/>
            <a:ext cx="3970655" cy="20599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CDF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2446655"/>
          </a:xfrm>
        </p:spPr>
        <p:txBody>
          <a:bodyPr/>
          <a:lstStyle/>
          <a:p>
            <a:pPr>
              <a:defRPr lang="en-us"/>
            </a:pPr>
            <a:r>
              <a:t>Two algorithms, A (production) and B (new) running on the system. </a:t>
            </a:r>
          </a:p>
          <a:p>
            <a:pPr>
              <a:defRPr lang="en-us"/>
            </a:pPr>
            <a:r>
              <a:t>From system logs, collect data for 1000 sessions for each. Measure Success Rate (SR).</a:t>
            </a:r>
          </a:p>
          <a:p>
            <a:pPr>
              <a:defRPr lang="en-us"/>
            </a:pP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Comparing old versus new algorithm</a:t>
            </a:r>
          </a:p>
        </p:txBody>
      </p:sp>
      <p:sp>
        <p:nvSpPr>
          <p:cNvPr id="4" name="Slide Number Placeholder 5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88w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1563E9F-D1DC-03C8-92EE-279D70A06472}" type="slidenum">
              <a:t>33</a:t>
            </a:fld>
          </a:p>
        </p:txBody>
      </p:sp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1463040" y="3896995"/>
          <a:ext cx="6057265" cy="1506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28950"/>
                <a:gridCol w="3028950"/>
              </a:tblGrid>
              <a:tr h="535940"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Old Algorithm (A)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113030" marR="56515" marT="113030" marB="56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New Algorithm (B)  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113030" marR="56515" marT="113030" marB="56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523356029" type="min" val="535940"/>
                  </a:ext>
                </a:extLst>
              </a:tr>
              <a:tr h="535940"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50/1000 </a:t>
                      </a:r>
                      <a:r>
                        <a:rPr lang="en-us" sz="2800" b="1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(5%) </a:t>
                      </a:r>
                      <a:endParaRPr lang="en-us" sz="2800" b="1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113030" marR="56515" marT="113030" marB="56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54/1000 </a:t>
                      </a:r>
                      <a:r>
                        <a:rPr lang="en-us" sz="2800" b="1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(5.4%) </a:t>
                      </a:r>
                      <a:endParaRPr lang="en-us" sz="2800" b="1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113030" marR="56515" marT="113030" marB="56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523356029" type="min" val="535940"/>
                  </a:ext>
                </a:extLst>
              </a:tr>
            </a:tbl>
          </a:graphicData>
        </a:graphic>
      </p:graphicFrame>
      <p:sp>
        <p:nvSpPr>
          <p:cNvPr id="6" name="TextBox 4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eAQAAXCAAAF8wAABHJAAAECAAACYAAAAIAAAA//////////8="/>
              </a:ext>
            </a:extLst>
          </p:cNvSpPr>
          <p:nvPr/>
        </p:nvSpPr>
        <p:spPr>
          <a:xfrm>
            <a:off x="262890" y="5260340"/>
            <a:ext cx="7600315" cy="6369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000"/>
              <a:t>New algorithm is better?</a:t>
            </a:r>
            <a:endParaRPr lang="en-us" sz="3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QjDQs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HMaAABnEQ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4093845" cy="1616075"/>
          </a:xfrm>
        </p:spPr>
        <p:txBody>
          <a:bodyPr/>
          <a:lstStyle/>
          <a:p>
            <a:pPr>
              <a:defRPr lang="en-us"/>
            </a:pPr>
          </a:p>
          <a:p>
            <a:pPr>
              <a:defRPr lang="en-us"/>
            </a:pPr>
            <a:r>
              <a:t>So let us look at </a:t>
            </a:r>
          </a:p>
          <a:p>
            <a:pPr>
              <a:defRPr lang="en-us"/>
            </a:pPr>
            <a:r>
              <a:t>SR separately.</a:t>
            </a: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Change in SR by income of people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wgIEU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A6ECB06-4897-3B3D-D9D6-BE6885982FEB}" type="slidenum">
              <a:t>34</a:t>
            </a:fld>
          </a:p>
        </p:txBody>
      </p:sp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320040" y="3642360"/>
          <a:ext cx="6914515" cy="11068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56940"/>
                <a:gridCol w="3456940"/>
              </a:tblGrid>
              <a:tr h="520065"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Old Algorithm (A)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97155" marR="48895" marT="97155" marB="488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New Algorithm (B)  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97155" marR="48895" marT="97155" marB="488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523356029" type="min" val="520065"/>
                  </a:ext>
                </a:extLst>
              </a:tr>
              <a:tr h="582930"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10/400 </a:t>
                      </a:r>
                      <a:r>
                        <a:rPr lang="en-us" sz="2800" b="1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(2.5%) </a:t>
                      </a:r>
                      <a:endParaRPr lang="en-us" sz="2800" b="1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97155" marR="48895" marT="97155" marB="488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4/200 </a:t>
                      </a:r>
                      <a:r>
                        <a:rPr lang="en-us" sz="2800" b="1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(2%) </a:t>
                      </a:r>
                      <a:endParaRPr lang="en-us" sz="2800" b="1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97155" marR="48895" marT="97155" marB="488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523356029" type="min" val="582930"/>
                  </a:ext>
                </a:extLst>
              </a:tr>
            </a:tbl>
          </a:graphicData>
        </a:graphic>
      </p:graphicFrame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320040" y="5184775"/>
          <a:ext cx="6920865" cy="11315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60115"/>
                <a:gridCol w="3460115"/>
              </a:tblGrid>
              <a:tr h="539750"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Old Algorithm (A)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116840" marR="58420" marT="116840" marB="584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New Algorithm (B)  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116840" marR="58420" marT="116840" marB="584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523356029" type="min" val="539750"/>
                  </a:ext>
                </a:extLst>
              </a:tr>
              <a:tr h="588010"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40/600 </a:t>
                      </a:r>
                      <a:r>
                        <a:rPr lang="en-us" sz="2800" b="1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(6.6%)</a:t>
                      </a:r>
                      <a:endParaRPr lang="en-us" sz="2800" b="1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116840" marR="58420" marT="116840" marB="584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50/800 </a:t>
                      </a:r>
                      <a:r>
                        <a:rPr lang="en-us" sz="2800" b="1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(6.2%)</a:t>
                      </a:r>
                      <a:endParaRPr lang="en-us" sz="2800" b="1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116840" marR="58420" marT="116840" marB="584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523356029" type="min" val="588010"/>
                  </a:ext>
                </a:extLst>
              </a:tr>
            </a:tbl>
          </a:graphicData>
        </a:graphic>
      </p:graphicFrame>
      <p:sp>
        <p:nvSpPr>
          <p:cNvPr id="7" name="TextBox 6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QEigQ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bLAAAHBcAACk5AACPHAAAECAAACYAAAAIAAAA//////////8="/>
              </a:ext>
            </a:extLst>
          </p:cNvSpPr>
          <p:nvPr/>
        </p:nvSpPr>
        <p:spPr>
          <a:xfrm>
            <a:off x="7291705" y="3756660"/>
            <a:ext cx="2000250" cy="8858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2400"/>
              <a:t>Low-income Users</a:t>
            </a:r>
            <a:endParaRPr lang="en-us" sz="2400"/>
          </a:p>
        </p:txBody>
      </p:sp>
      <p:sp>
        <p:nvSpPr>
          <p:cNvPr id="8" name="TextBox 7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8DOgU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BLAAAxSAAAGA5AAA5JgAAECAAACYAAAAIAAAA//////////8="/>
              </a:ext>
            </a:extLst>
          </p:cNvSpPr>
          <p:nvPr/>
        </p:nvSpPr>
        <p:spPr>
          <a:xfrm>
            <a:off x="7234555" y="5327015"/>
            <a:ext cx="2092325" cy="886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2400"/>
              <a:t>High-income Users</a:t>
            </a:r>
            <a:endParaRPr lang="en-us" sz="2400"/>
          </a:p>
        </p:txBody>
      </p:sp>
      <p:graphicFrame>
        <p:nvGraphicFramePr>
          <p:cNvPr id="9" name="Chart 8"/>
          <p:cNvGraphicFramePr>
            <a:extLst>
              <a:ext uri="smNativeData">
                <pr:smNativeData xmlns:pr="smNativeData" val="SMDATA_8_fZHMWhMAAAAlAAAAEwAAAA0AAAAAkAAAAEgAAACQAAAASAAAAAAAAAAAAAAAAAAAABcAAAAUAAAAAAAAAAAAAAD/fwAA/38AAAAAAAAJAAAABAAAAOAYAAAMAAAAEAAAAAAAAAAAAAAAAAAAAAAAAAALAAAAAAAAAAAAAAAAAAAAAAAAAAEAAAAAAAAAAAAAAAEAAAD///8AAAAAAAEBAAAABgAAAGpqagCNjY0AAAAAAAAAAAAAAAAAAAAAAAAAAAAAAAAAAAAAAGQAAAABAAAAQAAAAAAAAAAAAAAAAAAAAAAAAAAAAAAAAAAAAAAAAAAAAAAAAAAAAAAAAAAAAAAAAAAAAAAAAAAAAAAAAAAAAAAAAAAAAAAAAAAAAAAAAAAAAAAAAAAAAAEBAAAAAAAAAAAAAAAAAAAAAAAAABAnAAAQJwAAAAAAAAAAAAAAAAAAAAAAAAAAAAAAAAAAAAAAAAAAAAAUAAAAAAAAAMDA/wAAAAAAZAAAADIAAAAAAAAAZAAAAAAAAAB/f38ACgAAAAAAAAAAAAAAAAAAAAAAAAAAAAAAPAAAADwAAAA8AAAAAAAAAAAAAACgDwAAoA8AAAAAAAAAAAAAAAAAAAAAAAAAAAAAAAAAAAAAAAAAAAAA/////8gABIAyMgAAAABTAGUAZwBvAGUAIABVAEkAAABzAAAAAAAAAAAAAAAAAAAAAAAAAAAAAAAAAAAAAAAAAAAAAAAAAAAAAAAAAAAAAQAAAAAAAAAAAAAAAQAAAAAAAAAAAAAAAAAAAAAAAQAAAAEAAAAAAAAAAAAAAAAAAAABAAAAAQAAAP///wAAAAAAAAAAAAAAAAAAAAAAAAAAAAAAAAAAADwAAAA8AAAAPAAAAAAAAAAAAAAAoA8AAN4BAAAAAAAAAAAAAAAAAAAAAAAAAAAAAAAAAAAAAAAAAAAAAP/////IAASAMjIAAAAAUwBlAGcAbwBlACAAVQBJAAAAcwAAAAAAAAAAAAAAAAAAAAAAAAAAAAAAAAAAAAAAAAAAAAAAAAAAAAAAAAAAAAEAAAAAAAAAAAAAAAEAAAAAAAAAAAAAAAAAAAAAAAEAAAABAAAAAAAAAAAAAAAAAAAAAQAAAAEAAAD///8AAAAAAAAAAAAAAAAAAAAAAAAAAAAAAAAAAAA8AAAAPAAAADwAAACgDwAA0AcAAAAAAAAAAAAAAAAAAAAAAAAAAAAAAAAAAAAAAACgDwAA0AcAAAAAAAADAAAA/////8gABIAyMgAAAABTAGUAZwBvAGUAIABVAEkAAABzAAAAAAAAAAAAAAAAAAAAAAAAAAAAAAAAAAAAAAAAAAAAAAAAAAAAAAAAAAAAAQAAAAAAAAAAAAAAAQAAAAAAAAAAAAAAAAAAAAAAAAAAAAAAAAAAAAAAAQAAAAAAAAAAAAAAAAAAAP///wAAAAAAAAAAAAAAAAAAAAAAAAAAAAAAAAAAADwAAAA8AAAAPAAAAFcEAABpAQAAqAoAAB4HAAAAAAAAAAAAAAAAAAAAAAAAAAAAAFcEAABpAQAAAAAAABQAAAAPAAAAHgAAAGQAAABkAAAAAQAAAAAAAAAAAAAADwAAAGQAAAAAAAAAMgAAAAAAAAAAAAAABAAAAAoAAAAAAAAAAAAAAAAAAABLAAAAZAAAAP////8AAAAAAAAAAAEAAAAAAAAAAAAAAP////8AAAAAAAAAAAAAAAAAAAAAAAAAAAAAAAAEAAAAAAAAAAIAAAAAAAAAAAD4PwCgTgMBAAAmxxAAAAACAAAAAAAAAAAABEBgIrYNAQAAJscQAAAAAgAAAAAAAAAAABBAsPO1DQEAACbHEAAAAAIAAACamZmZmZkbQNBoUAMBAAAmxxAAAAABAAAAAAAAAAAAAAAAAAAAAQAAAAAAAAAAAAAAAAAAAAEAAAD/////AAAAAAEAAAC6FBoAAwAAAAAAAAABAAAAAQAAAP///wAAAAAAAAAAAAAAAAAAAAAAAAAAAAAAAAAAAGQAAAABAAAAAQAAAAAAAAAAAAAAAAAAAAAAAAAAAAAACwAAAAoAAADIAAAAAQAAAAAAAAA3AAAARgAAAAAAAAAWAAAAAAAAAAAAAAAAAAAAAAAAAAAAAAAAAAAAAAAAAAAAAAAAAAAAAAAAAAAAAAAAAAAAAAAAAAAAAAAAAAAAAAAAAAAAAAAAAAAAAAAAAAAAAAAAAAAAAAAAAAAAAAAAAAAAAAAAAAAAAAAAAAAAAAAAAAAAAAAAAAAAAAAAAAEAAAABAAAAAAAAAAIAAAAAAAAAAAAAAJYAAAAAAAAAAAAAAJYAAAAAAAAAZAAAAAEAAAAAAAAAAQAAAAAAAAAAAAAA/wD/AAD//wABAAAAMgAAAP//AAAAAAAAAAAAAAAAAAAAAAAAAAAAAAAAAAAAAAAAAAAAAAAAAAABAAAAAAAAAAEAAAABAAAAAAAAAAAAAAAAAAAAAAAAAAEAAAABAAAAAAAAAAAAAAAAAAAAAAAAAAEAAAABAAAAAAAAAAAAAAAAAAAAAAAAAAEAAAABAAAAAAAAAAAAAAAAAAAAAAAAAJYAAAABAAAAAQAAAAAAAAAAAAAAAAAAAAEAAAABAAAA////AAAAAAAAAAAAAAAAAAAAAQAAAAEAAAAAAAAAAAAAAAAAAAABAAAAAQAAAP///wAAAAAAAAAAAAAAAAAAAAAAAAAAAAAAAgAAAAAAAAAAAAAAAQAAAPLy8gABAAAAAAAAAAAAAAABAAAAAQAAAAAAAAAAAAAAAAAAAAIAAAAAAAAAAQAAAAEAAAAAAAAAAAAAAAAAAAAAAAAAAwAAAP/////gAQSAMjIAAAAAUwBlAGcAbwBlACAAVQBJAAAAcwAAAAAAAAAAAAAAAAAAAAAAAAAAAAAAAAAAAAAAAAAAAAAAAAAAAAAAAAAAAAEAAADY2NgAAAAAAAIAAAAAAAAAAAAAAAAAAAAAAAAAAAAAAAAAAAAAAAAAAAAAAAAAAQAAAAEAAAD///8AAAAAAAAAAAAAAAAAAAAAAAAAAAAAAAAAAAA8AAAAPAAAADwAAAAAAAAAAAAAAAAAAAAAAAAAAAAAAAAAAAAAAAAAAAAAAAAAAAAAAAAAAAAAAAAAAAD/////yAAEgDIyAAAAAFMAZQBnAG8AZQAgAFUASQAAAHMAAAAAAAAAAAAAAAAAAAAAAAAAAAAAAAAAAAAAAAAAAAAAAAAAAAAAAAAAAAABAAAAAAAAAAAAAAABAAAAAAAAAAAAAAAAAAAAAAAQAAAARwBlAG4AZQByAGEAbAAAAAAAAAAAAAAAAAAAAAAAAAAAAAAAAADwPwAAAAAAABRAAAAAAAAA8D8AAAAAAADgPwAAAAAAAPA/AQAAAAEAAAABAAAAAQAAAAEAAAAAAAAAAAAAAAEAAAAAAAEAAAAAAAEAAAAAAAEAAAAAAAAAAAAAAAEAAAABAAAAAQAAAAEAAAABAAAAAQAAAAAAAAAAAAAAAAAAAAEAAAAAAAAAAQAAAAAAAAABAAAA8vLyAAEAAAAAAAAAAgAAAAAAAAABAAAAAQAAAAAAAAAAAAAAAAAAAAAAAAADAAAA/////+8ABAAyMgAAAABTAGUAZwBvAGUAIABVAEkAAABzAAAAAAAAAAAAAAAAAAAAAAAAAAAAAAAAAAAAAAAAAAAAAAAAAAAAAAAAAAAAAQAAANjY2AAAAAAAAgAAAAAAAAAAAAAAAAAAAAAAAAAAAAAAAAAAAAAAAQAAAAAAAAAAAAAAAAAAAP///wAAAAAAAAAAAAAAAAAAAAAAAAAAAAAAAAAAADwAAAA8AAAAPAAAAAAAAAC1BQAA2QIAADUEAAAAAAAADgUAAIUDAAAAAAAAAAAAAAAAAAAAAAAAAgAAAFMAUgD/////4AEHgjIyAAAAAFMAZQBnAG8AZQAgAFUASQAAAHMAAAAAAAAAAAAAAAAAAAAAAAAAAAAAAAAAAAAAAAAAAAAAAAAAAAAAAAAAAAABAAAA2NjYAFoAAAACAAAAAAAAAAAAAAAAAAAAAAAQAAAARwBlAG4AZQByAGEAbAAAAAIAAAAAAAAAAAAAAAAAAAAAAAAAAAAAAAAAAAAAACBAAAAAAAAAAECamZmZmZnZPwAAAAAAAAAAAQAAAAEAAAABAAAAAQAAAAEAAAAAAAAAAAAAAAEAAAAAAAEAAAAAAAEAAAAAAAEAAAAAAAAAAAAAAAEAAAABAAAAAAAAAAEAAAABAAAAAQAAAAEAAAAAAAAAAAAAAAAAAAABAAAAAQAAAP///wAAAAAAAAAAAAAAAAAAAAEAAAABAAAAAAAAAAAAAAAAAAAAAQAAAAEAAAD///8AAAAAAAAAAAAAAAAAAAAAAAAADwAAAAAAAAABAAAAHwAAAFQAAAAAAAAAAAAAAAAAAAAAAAAAAAAAAAAAAAAAAAAAAAAAAAAAAAAAAAAAAAAAAAAAAAAAAAAAAAAAAAAAAAAAAAAAAAAAAAAAAAAAAAAAAAAAAAAAAAAhAAAAGAAAABQAAAB4GAAAqQcAAJI0AAAZFQAAEAAAACYAAAAIAAAA/////wAAAAA="/>
              </a:ext>
            </a:extLst>
          </p:cNvGraphicFramePr>
          <p:nvPr/>
        </p:nvGraphicFramePr>
        <p:xfrm>
          <a:off x="3977640" y="1245235"/>
          <a:ext cx="456819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val="SMDATA_13_fZHMWhMAAAAlAAAAZAAAAA0AAAAAAAAAADcAAAAAAAAAN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AAQAA4CIAAEQyAABjJgAAEAAAACYAAAAIAAAAPTAAAAAAAAA="/>
              </a:ext>
            </a:extLst>
          </p:cNvSpPr>
          <p:nvPr>
            <p:ph type="body" idx="4294967295"/>
          </p:nvPr>
        </p:nvSpPr>
        <p:spPr>
          <a:xfrm>
            <a:off x="243840" y="5669280"/>
            <a:ext cx="7927340" cy="570865"/>
          </a:xfrm>
        </p:spPr>
        <p:txBody>
          <a:bodyPr vert="horz" wrap="square" lIns="0" tIns="34925" rIns="0" bIns="34925" numCol="1" spcCol="215900" anchor="t">
            <a:prstTxWarp prst="textNoShape">
              <a:avLst/>
            </a:prstTxWarp>
          </a:bodyPr>
          <a:lstStyle/>
          <a:p>
            <a:pPr marL="0" indent="0">
              <a:buNone/>
              <a:defRPr lang="en-us"/>
            </a:pPr>
            <a:r>
              <a:t>Is Algorithm A better?</a:t>
            </a: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88w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The Simpson’s paradox</a:t>
            </a:r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205740" y="1287145"/>
          <a:ext cx="8724900" cy="4187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08300"/>
                <a:gridCol w="2908300"/>
                <a:gridCol w="2908300"/>
              </a:tblGrid>
              <a:tr h="709295"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Old algorithm (A)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New Algorithm (B)  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523356029" type="min" val="709295"/>
                  </a:ext>
                </a:extLst>
              </a:tr>
              <a:tr h="1269365"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CTR for Low-Activity users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10/400 </a:t>
                      </a:r>
                      <a:r>
                        <a:rPr lang="en-us" sz="2800">
                          <a:solidFill>
                            <a:schemeClr val="accent5"/>
                          </a:solidFill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(2.5%) </a:t>
                      </a:r>
                      <a:endParaRPr lang="en-us" sz="2800">
                        <a:solidFill>
                          <a:schemeClr val="accent5"/>
                        </a:solidFill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4/200 (2%) 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523356029" type="min" val="1269365"/>
                  </a:ext>
                </a:extLst>
              </a:tr>
              <a:tr h="1269365"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CTR for High-Activity users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40/600 </a:t>
                      </a:r>
                      <a:r>
                        <a:rPr lang="en-us" sz="2800">
                          <a:solidFill>
                            <a:schemeClr val="accent5"/>
                          </a:solidFill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(6.6%)</a:t>
                      </a:r>
                      <a:endParaRPr lang="en-us" sz="2800">
                        <a:solidFill>
                          <a:schemeClr val="accent5"/>
                        </a:solidFill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50/800 (6.2%)</a:t>
                      </a:r>
                      <a:endParaRPr lang="en-us" sz="2800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523356029" type="min" val="1269365"/>
                  </a:ext>
                </a:extLst>
              </a:tr>
              <a:tr h="709295"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 b="1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Total CTR </a:t>
                      </a:r>
                      <a:endParaRPr lang="en-us" sz="2800" b="1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 b="1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50/1000 (5%) </a:t>
                      </a:r>
                      <a:endParaRPr lang="en-us" sz="2800" b="1"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numCol="1"/>
                    <a:lstStyle/>
                    <a:p>
                      <a:pPr marL="0" marR="0" indent="0" algn="l">
                        <a:buNone/>
                        <a:defRPr lang="en-us"/>
                      </a:pPr>
                      <a:r>
                        <a:rPr lang="en-us" sz="2800" b="1"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54/1000 </a:t>
                      </a:r>
                      <a:r>
                        <a:rPr lang="en-us" sz="2800" b="1">
                          <a:solidFill>
                            <a:schemeClr val="accent5"/>
                          </a:solidFill>
                          <a:latin typeface="Times New Roman" pitchFamily="1" charset="0"/>
                          <a:ea typeface="Segoe UI" pitchFamily="0" charset="0"/>
                          <a:cs typeface="Segoe UI" pitchFamily="0" charset="0"/>
                        </a:rPr>
                        <a:t>(5.4%) </a:t>
                      </a:r>
                      <a:endParaRPr lang="en-us" sz="2800" b="1">
                        <a:solidFill>
                          <a:schemeClr val="accent5"/>
                        </a:solidFill>
                        <a:latin typeface="Times New Roman" pitchFamily="1" charset="0"/>
                        <a:ea typeface="Segoe UI" pitchFamily="0" charset="0"/>
                        <a:cs typeface="Segoe UI" pitchFamily="0" charset="0"/>
                      </a:endParaRPr>
                    </a:p>
                  </a:txBody>
                  <a:tcPr marL="85090" marR="42545" marT="85090" marB="425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523356029" type="min" val="70929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QEigQ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16DC212-5CCC-3834-82D5-AA618C9B74FF}" type="slidenum">
              <a:t>35</a:t>
            </a:fld>
          </a:p>
        </p:txBody>
      </p:sp>
      <p:sp>
        <p:nvSpPr>
          <p:cNvPr id="6" name="TextBox 5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Lw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IDAAAUycAACA0AADZKgAAECAAACYAAAAIAAAA//////////8="/>
              </a:ext>
            </a:extLst>
          </p:cNvSpPr>
          <p:nvPr/>
        </p:nvSpPr>
        <p:spPr>
          <a:xfrm>
            <a:off x="1996440" y="6392545"/>
            <a:ext cx="6477000" cy="572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 algn="r"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Simpson (1951)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88w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1xsAABs4AAA3JQ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4525645"/>
            <a:ext cx="8914765" cy="1524000"/>
          </a:xfrm>
        </p:spPr>
        <p:txBody>
          <a:bodyPr/>
          <a:lstStyle/>
          <a:p>
            <a:pPr marL="0" indent="0">
              <a:buNone/>
              <a:defRPr lang="en-us"/>
            </a:pPr>
            <a:r>
              <a:t>E.g., Algorithm A could have been shown at different times than B. </a:t>
            </a:r>
          </a:p>
          <a:p>
            <a:pPr marL="0" indent="0">
              <a:buNone/>
              <a:defRPr lang="en-us"/>
            </a:pPr>
            <a:r>
              <a:t>There could be other hidden causal variations.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gc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Answer (as usual): May be, may be not. </a:t>
            </a:r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AAkAAPgKAAAsLwAA7B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783080"/>
            <a:ext cx="6205220" cy="275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4D0gM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82AD23E-70F5-7F24-BB92-86719CDC4DD3}" type="slidenum">
              <a:t>36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val="SMDATA_13_fZHMWhMAAAAlAAAAZAAAAA0AAAAAAAAAADcAAAAAAAAAN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3E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nx4AAHg2AAB6JgAAEAAAACYAAAAIAAAAPTAAAAAAAAA="/>
              </a:ext>
            </a:extLst>
          </p:cNvSpPr>
          <p:nvPr>
            <p:ph type="body" idx="4294967295"/>
          </p:nvPr>
        </p:nvSpPr>
        <p:spPr>
          <a:xfrm>
            <a:off x="205740" y="4977765"/>
            <a:ext cx="8648700" cy="1276985"/>
          </a:xfrm>
        </p:spPr>
        <p:txBody>
          <a:bodyPr vert="horz" wrap="square" lIns="0" tIns="34925" rIns="0" bIns="34925" numCol="1" spcCol="215900" anchor="t">
            <a:prstTxWarp prst="textNoShape">
              <a:avLst/>
            </a:prstTxWarp>
          </a:bodyPr>
          <a:lstStyle/>
          <a:p>
            <a:pPr marL="0" indent="0">
              <a:buNone/>
              <a:defRPr lang="en-us"/>
            </a:pPr>
            <a:r>
              <a:t>Average comment length decreases over time.</a:t>
            </a: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3E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Example: Simpson’s paradox in Reddit</a:t>
            </a:r>
          </a:p>
        </p:txBody>
      </p:sp>
      <p:sp>
        <p:nvSpPr>
          <p:cNvPr id="4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F6C0A0D-4392-39FC-DCD4-B5A9449A2AE0}" type="slidenum">
              <a:t>37</a:t>
            </a:fld>
          </a:p>
        </p:txBody>
      </p:sp>
      <p:sp>
        <p:nvSpPr>
          <p:cNvPr id="5" name="TextBox 5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4GAAAFicAAJg0AACbKgAAECAAACYAAAAIAAAA//////////8="/>
              </a:ext>
            </a:extLst>
          </p:cNvSpPr>
          <p:nvPr/>
        </p:nvSpPr>
        <p:spPr>
          <a:xfrm>
            <a:off x="3977640" y="6353810"/>
            <a:ext cx="4572000" cy="572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Barbosa-Cosley-Sharma-Cesar (2016)</a:t>
            </a:r>
            <a:endParaRPr lang="en-us" sz="2000"/>
          </a:p>
        </p:txBody>
      </p:sp>
      <p:pic>
        <p:nvPicPr>
          <p:cNvPr id="6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Nl0P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fAEAAGMIAAA1NwAASRw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363345"/>
            <a:ext cx="8733155" cy="32346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Rectangle 8"/>
          <p:cNvSpPr>
            <a:extLst>
              <a:ext uri="smNativeData">
                <pr:smNativeData xmlns:pr="smNativeData" val="SMDATA_13_fZHMWhMAAAAlAAAAZAAAAA0AAAAAAAAAAEkAAAAAAAAASQAAAAAAAAABAAAAAAAAAAEAAABQAAAAAAAAAAAA4D8AAAAAAADgPwAAAAAAAOA/AAAAAAAA4D8AAAAAAADgPwAAAAAAAOA/AAAAAAAA4D8AAAAAAADgPwAAAAAAAOA/AAAAAAAA4D8CAAAAjAAAAAEAAAAAAAAA////CV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BAUw8MAAAAEAAAAAAAAAAAAAAAAAAAAAAAAAAeAAAAaAAAAAAAAAAAAAAAAAAAAAAAAAAAAAAAECcAABAnAAAAAAAAAAAAAAAAAAAAAAAAAAAAAAAAAAAAAAAAAAAAABQAAAAAAAAAwMD/AAAAAABkAAAAMgAAAAAAAABkAAAAAAAAAH9/fwAKAAAAHwAAAFQAAAD///8CUFBQAQAAAAAAAAAAAAAAAAAAAAAAAAAAAAAAAAAAAAAAAAAAig8TAH9/fwAAcsYDzMzMAMDA/wB/f38AAAAAAAAAAAAAAAAAAAAAAAAAAAAhAAAAGAAAABQAAABZHAAAYwgAADU3AABJHAAAEAAAACYAAAAIAAAA//////////8="/>
              </a:ext>
            </a:extLst>
          </p:cNvSpPr>
          <p:nvPr/>
        </p:nvSpPr>
        <p:spPr>
          <a:xfrm>
            <a:off x="4608195" y="1363345"/>
            <a:ext cx="4366260" cy="323469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8" name="TextBox 9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BLSQ8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3AAAAXSEAACc2AAD/KQAAECAAACYAAAAIAAAA//////////8="/>
              </a:ext>
            </a:extLst>
          </p:cNvSpPr>
          <p:nvPr/>
        </p:nvSpPr>
        <p:spPr>
          <a:xfrm>
            <a:off x="34925" y="5423535"/>
            <a:ext cx="8768080" cy="1403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 defTabSz="699770">
              <a:lnSpc>
                <a:spcPct val="90000"/>
              </a:lnSpc>
              <a:spcBef>
                <a:spcPts val="670"/>
              </a:spcBef>
              <a:tabLst/>
              <a:defRPr lang="en-us"/>
            </a:pPr>
            <a:r>
              <a:rPr lang="en-us" sz="2800">
                <a:solidFill>
                  <a:srgbClr val="FFFFFF"/>
                </a:solidFill>
                <a:latin typeface="Segoe UI Light" pitchFamily="0" charset="0"/>
                <a:ea typeface="Segoe UI" pitchFamily="0" charset="0"/>
                <a:cs typeface="Segoe UI" pitchFamily="0" charset="0"/>
              </a:rPr>
              <a:t>But for each yearly cohort of users, comment length increases over time. </a:t>
            </a:r>
            <a:endParaRPr lang="en-us" sz="2800">
              <a:solidFill>
                <a:srgbClr val="FFFFFF"/>
              </a:solidFill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endParaRPr lang="en-us" sz="24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  <p:extLst>
      <p:ext uri="smNativeData">
        <pr:smNativeData xmlns:pr="smNativeData" val="fZHMWgIAAAAFAAAA/f///wIAAAABAAAAAAAAAAAAAAAAAAAAAAAAAAgAAAD/////AQAAAAEAAAAAAAAAAAAAAAAAAAAAAAAA"/>
      </p:ext>
    </p:extLst>
  </p:timing>
</p:sld>
</file>

<file path=ppt/slides/slide3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AA6g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D4AQAAOwwAAJwhAAAEGgAAECAAACYAAAAIAAAAAQAAAAAAAAA="/>
              </a:ext>
            </a:extLst>
          </p:cNvSpPr>
          <p:nvPr>
            <p:ph type="title"/>
          </p:nvPr>
        </p:nvSpPr>
        <p:spPr>
          <a:xfrm>
            <a:off x="320040" y="1988185"/>
            <a:ext cx="5143500" cy="2240915"/>
          </a:xfrm>
        </p:spPr>
        <p:txBody>
          <a:bodyPr/>
          <a:lstStyle/>
          <a:p>
            <a:pPr>
              <a:defRPr lang="en-us"/>
            </a:pPr>
            <a:r>
              <a:t>Making sense of such data can be too complex.</a:t>
            </a:r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rKysr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BCMAAMAGAAA9NAAALSQ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692140" y="1097280"/>
            <a:ext cx="2799715" cy="47834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B+It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C3A1401-4FD1-6FE2-9F82-B9B75ACC69EC}" type="slidenum">
              <a:t>38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extLst>
              <a:ext uri="smNativeData">
                <pr:smNativeData xmlns:pr="smNativeData" val="SMDATA_13_fZHMWhMAAAAlAAAAZAAAAA0AAAAAAAAAAEkAAAAAAAAASQAAAAAAAAABAAAAAAAAAAEAAABQAAAAAAAAAAAA4D8AAAAAAADgPwAAAAAAAOA/AAAAAAAA4D8AAAAAAADgPwAAAAAAAOA/AAAAAAAA4D8AAAAAAADgPwAAAAAAAOA/AAAAAAAA4D8CAAAAjAAAAAEAAAAAAAAA////CV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88wIMAAAAEAAAAAAAAAAAAAAAAAAAAAAAAAAeAAAAaAAAAAAAAAAAAAAAAAAAAAAAAAAAAAAAECcAABAnAAAAAAAAAAAAAAAAAAAAAAAAAAAAAAAAAAAAAAAAAAAAABQAAAAAAAAAwMD/AAAAAABkAAAAMgAAAAAAAABkAAAAAAAAAH9/fwAKAAAAHwAAAFQAAAD///8CUFBQAQAAAAAAAAAAAAAAAAAAAAAAAAAAAAAAAAAAAAAAAAAAig8TAH9/fwAAcsYDzMzMAMDA/wB/f38AAAAAAAAAAAAAAAAAAAAAAAAAAAAhAAAAGAAAABQAAAAIHwAAAAAAAGA5AAAHKwAAEAAAACYAAAAIAAAA//////////8="/>
              </a:ext>
            </a:extLst>
          </p:cNvSpPr>
          <p:nvPr/>
        </p:nvSpPr>
        <p:spPr>
          <a:xfrm>
            <a:off x="5044440" y="0"/>
            <a:ext cx="4282440" cy="69945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DP8g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owcAAK4cAABsFQAAECAAACYAAAAIAAAAAQAAAAAAAAA="/>
              </a:ext>
            </a:extLst>
          </p:cNvSpPr>
          <p:nvPr>
            <p:ph type="title"/>
          </p:nvPr>
        </p:nvSpPr>
        <p:spPr>
          <a:xfrm>
            <a:off x="205740" y="1241425"/>
            <a:ext cx="4456430" cy="2240915"/>
          </a:xfrm>
        </p:spPr>
        <p:txBody>
          <a:bodyPr/>
          <a:lstStyle/>
          <a:p>
            <a:pPr>
              <a:defRPr lang="en-us"/>
            </a:pPr>
            <a:r>
              <a:t>PART II:</a:t>
            </a:r>
            <a:br/>
            <a:r>
              <a:t>Causal inference basics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482E608-46D9-D710-973A-B045A87461E5}" type="slidenum">
              <a:t>39</a:t>
            </a:fld>
          </a:p>
        </p:txBody>
      </p:sp>
      <p:pic>
        <p:nvPicPr>
          <p:cNvPr id="5" name="Picture 5" descr="&lt;strong&gt;World&lt;/strong&gt; Icon — Shine Set: global, globe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AAAAAGQAAAC9jIgACgAAAB8AAABUAAAAuhQaBVBQUAEAAAAAAAAAAAAAAAAAAAAAAAAAAAAAAAAAAAAAAAAAAP///wJ/f38AAHLGA8zMzADAwP8AvYyIAAAAAAAAAAAAAAAAAP///wAAAAAAIQAAABgAAAAUAAAAhSgAABgNAACFNwAAGBwAABAAAAAmAAAACAAAAP//////////"/>
              </a:ext>
            </a:extLst>
          </p:cNvPicPr>
          <p:nvPr/>
        </p:nvPicPr>
        <p:blipFill>
          <a:blip r:embed="rId2">
            <a:duotone>
              <a:prstClr val="black"/>
              <a:srgbClr val="BD8C88">
                <a:tint val="40000"/>
                <a:satMod val="400000"/>
              </a:srgbClr>
            </a:duotone>
          </a:blip>
          <a:stretch>
            <a:fillRect/>
          </a:stretch>
        </p:blipFill>
        <p:spPr>
          <a:xfrm>
            <a:off x="6586855" y="2128520"/>
            <a:ext cx="2438400" cy="24384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4" descr="&lt;strong&gt;World&lt;/strong&gt; Icon — Shine Set: global, globe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Zx8AABMNAABnLgAAExw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104765" y="2125345"/>
            <a:ext cx="2438400" cy="24384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AnAQAA1yEAAAA4AAB8JwAAEAAAACYAAAAIAAAAAQAAAAAAAAA="/>
              </a:ext>
            </a:extLst>
          </p:cNvSpPr>
          <p:nvPr>
            <p:ph type="title"/>
          </p:nvPr>
        </p:nvSpPr>
        <p:spPr>
          <a:xfrm>
            <a:off x="187325" y="5501005"/>
            <a:ext cx="8916035" cy="917575"/>
          </a:xfrm>
        </p:spPr>
        <p:txBody>
          <a:bodyPr/>
          <a:lstStyle/>
          <a:p>
            <a:pPr algn="ctr">
              <a:defRPr lang="en-us"/>
            </a:pPr>
            <a:r>
              <a:t>We have lots of data!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MD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AE411E0-AE97-B1E7-D95C-58B25F122F0D}" type="slidenum">
              <a:t>4</a:t>
            </a:fld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cgAAAKAGAAC1OAAAVyE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2390" y="1076960"/>
            <a:ext cx="9145905" cy="43427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2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IQJiw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SIwAARCcAANM1AAAlLQAAECAAACYAAAAIAAAA//////////8="/>
              </a:ext>
            </a:extLst>
          </p:cNvSpPr>
          <p:nvPr/>
        </p:nvSpPr>
        <p:spPr>
          <a:xfrm>
            <a:off x="5782310" y="6383020"/>
            <a:ext cx="2967355" cy="955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040">
                <a:hlinkClick r:id="rId4"/>
              </a:rPr>
              <a:t>www.tylervigen.com</a:t>
            </a:r>
            <a:endParaRPr lang="en-us" sz="2040"/>
          </a:p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endParaRPr lang="en-us" sz="204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AIAQAAqwsAAN83AAA1HwAAECAAACYAAAAIAAAAAQAAAAAAAAA="/>
              </a:ext>
            </a:extLst>
          </p:cNvSpPr>
          <p:nvPr>
            <p:ph type="title"/>
          </p:nvPr>
        </p:nvSpPr>
        <p:spPr>
          <a:xfrm>
            <a:off x="167640" y="1896745"/>
            <a:ext cx="8914765" cy="3176270"/>
          </a:xfrm>
        </p:spPr>
        <p:txBody>
          <a:bodyPr/>
          <a:lstStyle/>
          <a:p>
            <a:pPr>
              <a:defRPr lang="en-us"/>
            </a:pPr>
            <a:r>
              <a:t>II.A In search of an </a:t>
            </a:r>
            <a:r>
              <a:rPr lang="en-us" i="1"/>
              <a:t>intervention</a:t>
            </a:r>
            <a:r>
              <a:t> and a </a:t>
            </a:r>
            <a:r>
              <a:rPr lang="en-us" i="1"/>
              <a:t>counterfactual</a:t>
            </a:r>
            <a:r>
              <a:t>: </a:t>
            </a:r>
            <a:br/>
            <a:r>
              <a:t>A historical tour of causal inference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BsJsc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9B90766-28E4-ECF1-AA01-DEA4494F5C8B}" type="slidenum">
              <a:t>40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Ub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HhwAAF85AACdK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4570730"/>
            <a:ext cx="9120505" cy="2031365"/>
          </a:xfrm>
        </p:spPr>
        <p:txBody>
          <a:bodyPr/>
          <a:lstStyle/>
          <a:p>
            <a:pPr>
              <a:defRPr lang="en-us"/>
            </a:pPr>
            <a:r>
              <a:t>Action: Strike stones.</a:t>
            </a:r>
          </a:p>
          <a:p>
            <a:pPr>
              <a:defRPr lang="en-us"/>
            </a:pPr>
            <a:r>
              <a:t>Outcome: Sparks? Fire?</a:t>
            </a:r>
          </a:p>
          <a:p>
            <a:pPr>
              <a:defRPr lang="en-us"/>
            </a:pPr>
            <a:r>
              <a:rPr lang="en-us" sz="2800"/>
              <a:t>Probably one of the oldest experiments in causal inference. </a:t>
            </a:r>
            <a:endParaRPr lang="en-us" sz="2800"/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AY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…And there was fire!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1/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355DA3E-708E-002C-C0ED-867994A336D3}" type="slidenum">
              <a:t>41</a:t>
            </a:fld>
          </a:p>
        </p:txBody>
      </p:sp>
      <p:sp>
        <p:nvSpPr>
          <p:cNvPr id="5" name="TextBox 5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CG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VyUAABs4AAAzKQAAECAAACYAAAAIAAAA//////////8="/>
              </a:ext>
            </a:extLst>
          </p:cNvSpPr>
          <p:nvPr/>
        </p:nvSpPr>
        <p:spPr>
          <a:xfrm>
            <a:off x="205740" y="6069965"/>
            <a:ext cx="8914765" cy="627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 b="1"/>
              <a:t>Intervention</a:t>
            </a:r>
            <a:r>
              <a:rPr lang="en-us" sz="2400"/>
              <a:t>: Taking an action.</a:t>
            </a:r>
            <a:endParaRPr lang="en-us" sz="2400"/>
          </a:p>
        </p:txBody>
      </p:sp>
      <p:pic>
        <p:nvPicPr>
          <p:cNvPr id="6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3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AAkAAHYHAABPKgAA5h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1212850"/>
            <a:ext cx="5414645" cy="31597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88w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8w4AABs4AABhI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2430145"/>
            <a:ext cx="8914765" cy="3321050"/>
          </a:xfrm>
        </p:spPr>
        <p:txBody>
          <a:bodyPr/>
          <a:lstStyle/>
          <a:p>
            <a:pPr>
              <a:defRPr lang="en-us"/>
            </a:pPr>
            <a:r>
              <a:rPr lang="en-us" sz="2800"/>
              <a:t>Hooke discovered that pulling a spring causes it to expand in length proportional to the amount of the force applied. </a:t>
            </a:r>
            <a:r>
              <a:rPr lang="en-us" sz="2800" i="1"/>
              <a:t>[Hooke’s law]</a:t>
            </a:r>
            <a:endParaRPr lang="en-us" sz="2800" i="1"/>
          </a:p>
          <a:p>
            <a:pPr>
              <a:defRPr lang="en-us"/>
            </a:pPr>
            <a:endParaRPr lang="en-us" sz="1600" i="1"/>
          </a:p>
          <a:p>
            <a:pPr>
              <a:defRPr lang="en-us"/>
            </a:pPr>
            <a:r>
              <a:t>Only works if the other end is fixed, or controlled. </a:t>
            </a:r>
          </a:p>
          <a:p>
            <a:pPr>
              <a:defRPr lang="en-us"/>
            </a:pPr>
            <a:endParaRPr lang="en-us" sz="1600"/>
          </a:p>
          <a:p>
            <a:pPr>
              <a:defRPr lang="en-us"/>
            </a:pPr>
            <a:r>
              <a:t>A common property of many physical experiments, leading to the notion of a “controlled” experiment.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The idea of a “controlling” while taking action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FAAC656-18D2-FF30-9C12-EE65885C6ABB}" type="slidenum">
              <a:t>42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SyMAABs4AAAzKQAAECAAACYAAAAIAAAA//////////8="/>
              </a:ext>
            </a:extLst>
          </p:cNvSpPr>
          <p:nvPr/>
        </p:nvSpPr>
        <p:spPr>
          <a:xfrm>
            <a:off x="205740" y="5737225"/>
            <a:ext cx="8914765" cy="960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 b="1"/>
              <a:t>Intervention: </a:t>
            </a:r>
            <a:r>
              <a:rPr lang="en-us" sz="2400"/>
              <a:t>Taking an action while keeping other relevant factors constant. </a:t>
            </a:r>
            <a:endParaRPr lang="en-us" sz="2400"/>
          </a:p>
        </p:txBody>
      </p:sp>
      <p:pic>
        <p:nvPicPr>
          <p:cNvPr id="6" name="Picture 2" descr="https://archive.cnx.org/resources/d4aff46e98cf3edeee2fd2d790eef6322fbf00a8/Figure_04_01_02.jp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rwEAAAMGAADfFgAAow4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" y="977265"/>
            <a:ext cx="3444240" cy="1402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2" descr="https://archive.cnx.org/resources/d4aff46e98cf3edeee2fd2d790eef6322fbf00a8/Figure_04_01_02.jp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OGAng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ghcAAAMGAABqOAAAow4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821430" y="977265"/>
            <a:ext cx="5349240" cy="1402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/J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801235"/>
          </a:xfrm>
        </p:spPr>
        <p:txBody>
          <a:bodyPr/>
          <a:lstStyle/>
          <a:p>
            <a:pPr>
              <a:defRPr lang="en-us"/>
            </a:pPr>
            <a:r>
              <a:t>For centuries, controlled experiments have worked well for many physical experiments and do so even today.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However, they do not work in the messier life sciences or social sciences.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We needed another big idea for causality to branch out of physical experiments. </a:t>
            </a:r>
          </a:p>
          <a:p>
            <a:pPr>
              <a:defRPr lang="en-us"/>
            </a:pPr>
            <a:r>
              <a:t>The idea of a “counterfactual”.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What if you cannot intervene?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4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FBA4CA5-EBB2-EFBA-FC02-1DEF024C0A48}" type="slidenum">
              <a:t>43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AAAAADmAAAAAAAAAAAAAAAC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iAgAASyAAAJ82AABWKgAAEAAAACYAAAAIAAAAASAAAAAAAAA="/>
              </a:ext>
            </a:extLst>
          </p:cNvSpPr>
          <p:nvPr>
            <p:ph type="title"/>
          </p:nvPr>
        </p:nvSpPr>
        <p:spPr>
          <a:xfrm>
            <a:off x="427990" y="5249545"/>
            <a:ext cx="8451215" cy="1632585"/>
          </a:xfrm>
        </p:spPr>
        <p:txBody>
          <a:bodyPr vert="horz" wrap="square" lIns="146050" tIns="0" rIns="146050" bIns="0" numCol="1" spcCol="215900" anchor="b">
            <a:prstTxWarp prst="textNoShape">
              <a:avLst/>
            </a:prstTxWarp>
          </a:bodyPr>
          <a:lstStyle/>
          <a:p>
            <a:pPr algn="ctr">
              <a:defRPr lang="en-us"/>
            </a:pPr>
            <a:r>
              <a:rPr lang="en-us" sz="3260">
                <a:solidFill>
                  <a:schemeClr val="tx1"/>
                </a:solidFill>
              </a:rPr>
              <a:t>1854: London was having a devastating </a:t>
            </a:r>
            <a:br/>
            <a:r>
              <a:rPr lang="en-us" sz="3260">
                <a:solidFill>
                  <a:schemeClr val="tx1"/>
                </a:solidFill>
              </a:rPr>
              <a:t>cholera outbreak</a:t>
            </a:r>
            <a:endParaRPr lang="en-us" sz="3260">
              <a:solidFill>
                <a:schemeClr val="tx1"/>
              </a:solidFill>
            </a:endParaRPr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gTVsF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KgUAAAAAAAAXNAAAFSQ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" y="0"/>
            <a:ext cx="7628255" cy="58654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BNWwU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11EEA91-DF9C-4B1C-D2A6-2949A4E8247C}" type="slidenum">
              <a:t>44</a:t>
            </a:fld>
          </a:p>
        </p:txBody>
      </p:sp>
    </p:spTree>
  </p:cSld>
  <p:clrMapOvr>
    <a:masterClrMapping/>
  </p:clrMapOvr>
  <p:transition spd="fast" p14:dur="700">
    <p:fade/>
    <p:extLst>
      <p:ext uri="smNativeData">
        <pr:smNativeData xmlns:pr="smNativeData" val="fZHMWgAAAAC8Ag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A35B3B3-FDE7-6045-A98D-0B10FDC35F5E}" type="slidenum">
              <a:t>45</a:t>
            </a:fld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sX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AAAAAA2B8AAF85AAAAJQAAEAAAACYAAAAIAAAAAYAAAAAAAAA="/>
              </a:ext>
            </a:extLst>
          </p:cNvSpPr>
          <p:nvPr>
            <p:ph type="title"/>
          </p:nvPr>
        </p:nvSpPr>
        <p:spPr>
          <a:xfrm>
            <a:off x="0" y="5176520"/>
            <a:ext cx="9326245" cy="838200"/>
          </a:xfrm>
        </p:spPr>
        <p:txBody>
          <a:bodyPr/>
          <a:lstStyle/>
          <a:p>
            <a:pPr algn="ctr">
              <a:defRPr lang="en-us"/>
            </a:pPr>
            <a:r>
              <a:rPr lang="en-us" sz="3260"/>
              <a:t>Enter John Snow. He found higher cholera deaths near a water pump, but could be just correlational.</a:t>
            </a:r>
            <a:endParaRPr lang="en-us" sz="3260"/>
          </a:p>
        </p:txBody>
      </p:sp>
      <p:pic>
        <p:nvPicPr>
          <p:cNvPr id="4" name="Picture Placeholder 7"/>
          <p:cNvPicPr>
            <a:picLocks noGrp="1" noChangeArrowheads="1" noChangeAspect="1"/>
            <a:extLst>
              <a:ext uri="smNativeData">
                <pr:smNativeData xmlns:pr="smNativeData" val="SMDATA_15_fZHMWhMAAAAlAAAAEQAAAG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AAAAAAAAAABfOQAA1h4AABAAAAAmAAAACAAAAIOPAAAAAAAA"/>
              </a:ext>
            </a:extLst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326245" cy="5012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FA5269A-D4F2-F0D0-BC1D-228568534A77}" type="slidenum">
              <a:t>46</a:t>
            </a:fld>
          </a:p>
        </p:txBody>
      </p:sp>
      <p:grpSp>
        <p:nvGrpSpPr>
          <p:cNvPr id="3" name="Group 14"/>
          <p:cNvGrpSpPr>
            <a:extLst>
              <a:ext uri="smNativeData">
                <pr:smNativeData xmlns:pr="smNativeData" val="SMDATA_7_fZHMWhMAAAAlAAAAAQAAAA8BAAAAkAAAAEgAAACQAAAASAAAAAAAAAAAAAAAAAAAABcAAAAUAAAAAAAAAAAAAAD/fwAA/38AAAAAAAAJAAAABAAAAAqDAAAMAAAAEAAAAAAAAAAAAAAAAAAAAAAAAAAfAAAAVAAAAAAAAAAAAAAAAAAAAAAAAAAAAAAAAAAAAAAAAAAAAAAAAAAAAAAAAAAAAAAAAAAAAAAAAAAAAAAAAAAAAAAAAAAAAAAAAAAAAAAAAAAAAAAAAAAAACEAAAAYAAAAFAAAAAAAAAD9////XzkAACceAAAQAAAAJgAAAAgAAAD/////AAAAAA=="/>
              </a:ext>
            </a:extLst>
          </p:cNvGrpSpPr>
          <p:nvPr/>
        </p:nvGrpSpPr>
        <p:grpSpPr>
          <a:xfrm>
            <a:off x="0" y="-1905"/>
            <a:ext cx="9326245" cy="4903470"/>
            <a:chOff x="0" y="-1905"/>
            <a:chExt cx="9326245" cy="4903470"/>
          </a:xfrm>
        </p:grpSpPr>
        <p:pic>
          <p:nvPicPr>
            <p:cNvPr id="8" name="Picture 9"/>
            <p:cNvPicPr>
              <a:picLocks noChangeAspect="1"/>
              <a:extLst>
                <a:ext uri="smNativeData">
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AAAAAP3///9fOQAAGx4AAAAAAAAmAAAACAAAAP//////////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905"/>
              <a:ext cx="9326245" cy="489585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TextBox 10"/>
            <p:cNvSpPr>
              <a:extLst>
                <a:ext uri="smNativeData">
  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BHgAA0QsAAG0lAAAYGAAAACAAACYAAAAIAAAA//////////8="/>
                </a:ext>
              </a:extLst>
            </p:cNvSpPr>
            <p:nvPr/>
          </p:nvSpPr>
          <p:spPr>
            <a:xfrm rot="4295208">
              <a:off x="4503420" y="2335530"/>
              <a:ext cx="1995805" cy="11658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186690" tIns="149225" rIns="186690" bIns="149225" numCol="1" spcCol="215900" anchor="t"/>
            <a:lstStyle/>
            <a:p>
              <a:pPr>
                <a:lnSpc>
                  <a:spcPct val="90000"/>
                </a:lnSpc>
                <a:spcAft>
                  <a:spcPts val="610"/>
                </a:spcAft>
                <a:defRPr lang="en-us"/>
              </a:pPr>
              <a:r>
                <a:rPr lang="en-us" sz="2040" b="1">
                  <a:solidFill>
                    <a:schemeClr val="accent3"/>
                  </a:solidFill>
                  <a:latin typeface="Book Antiqua" pitchFamily="0" charset="0"/>
                  <a:ea typeface="Segoe UI" pitchFamily="0" charset="0"/>
                  <a:cs typeface="Segoe UI" pitchFamily="0" charset="0"/>
                </a:rPr>
                <a:t>S &amp; V WATER COMPANY</a:t>
              </a:r>
              <a:endParaRPr lang="en-us" sz="2040" b="1">
                <a:solidFill>
                  <a:schemeClr val="accent3"/>
                </a:solidFill>
                <a:latin typeface="Book Antiqua" pitchFamily="0" charset="0"/>
                <a:ea typeface="Segoe UI" pitchFamily="0" charset="0"/>
                <a:cs typeface="Segoe UI" pitchFamily="0" charset="0"/>
              </a:endParaRPr>
            </a:p>
          </p:txBody>
        </p:sp>
        <p:sp>
          <p:nvSpPr>
            <p:cNvPr id="6" name="TextBox 11"/>
            <p:cNvSpPr>
              <a:extLst>
                <a:ext uri="smNativeData">
  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vy4us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qEgAAgQ8AANYZAAAnHgAAACAAACYAAAAIAAAA//////////8="/>
                </a:ext>
              </a:extLst>
            </p:cNvSpPr>
            <p:nvPr/>
          </p:nvSpPr>
          <p:spPr>
            <a:xfrm rot="3760587">
              <a:off x="2426335" y="3128010"/>
              <a:ext cx="2381250" cy="11658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186690" tIns="149225" rIns="186690" bIns="149225" numCol="1" spcCol="215900" anchor="t"/>
            <a:lstStyle/>
            <a:p>
              <a:pPr>
                <a:lnSpc>
                  <a:spcPct val="90000"/>
                </a:lnSpc>
                <a:spcAft>
                  <a:spcPts val="610"/>
                </a:spcAft>
                <a:defRPr lang="en-us"/>
              </a:pPr>
              <a:r>
                <a:rPr lang="en-us" sz="2040" b="1">
                  <a:solidFill>
                    <a:schemeClr val="accent3"/>
                  </a:solidFill>
                  <a:latin typeface="Book Antiqua" pitchFamily="0" charset="0"/>
                  <a:ea typeface="Segoe UI" pitchFamily="0" charset="0"/>
                  <a:cs typeface="Segoe UI" pitchFamily="0" charset="0"/>
                </a:rPr>
                <a:t>LAMBETH WATER COMPANY</a:t>
              </a:r>
              <a:endParaRPr lang="en-us" sz="2040" b="1">
                <a:solidFill>
                  <a:schemeClr val="accent3"/>
                </a:solidFill>
                <a:latin typeface="Book Antiqua" pitchFamily="0" charset="0"/>
                <a:ea typeface="Segoe UI" pitchFamily="0" charset="0"/>
                <a:cs typeface="Segoe UI" pitchFamily="0" charset="0"/>
              </a:endParaRPr>
            </a:p>
          </p:txBody>
        </p:sp>
        <p:sp>
          <p:nvSpPr>
            <p:cNvPr id="5" name="Rectangle 12"/>
            <p:cNvSpPr>
              <a:extLst>
                <a:ext uri="smNativeData">
                  <pr:smNativeData xmlns:pr="smNativeData" val="SMDATA_13_fZHMWhMAAAAlAAAAZAAAAA0AAAAAAAAAAEsAAAAAAAAASwAAAAAAAAABAAAAAAAAAAEAAABQAAAAAAAAAAAA4D8AAAAAAADgPwAAAAAAAOA/AAAAAAAA4D8AAAAAAADgPwAAAAAAAOA/AAAAAAAA4D8AAAAAAADgPwAAAAAAAOA/AAAAAAAA4D8CAAAAjAAAAAEAAAAAAAAA7vPnA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CGlTYMAAAAEAAAAAAAAAAAAAAAAAAAAAAAAAAeAAAAaAAAAAAAAAAAAAAAAAAAAAAAAAAAAAAAECcAABAnAAAAAAAAAAAAAAAAAAAAAAAAAAAAAAAAAAAAAAAAAAAAABQAAAAAAAAAwMD/AAAAAABkAAAAMgAAAAAAAABkAAAAAAAAAH9/fwAKAAAAHwAAAFQAAADu8+cAUFBQAQAAAAAAAAAAAAAAAAAAAAAAAAAAAAAAAAAAAAAAAAAAig8TAH9/fwAAcsYDzMzMAMDA/wB/f38AAAAAAAAAAAAAAAAAAAAAAAAAAAAhAAAAGAAAABQAAAAAAAAA/f///2wLAAA9BAAAAAAAACYAAAAIAAAA//////////8="/>
                </a:ext>
              </a:extLst>
            </p:cNvSpPr>
            <p:nvPr/>
          </p:nvSpPr>
          <p:spPr>
            <a:xfrm>
              <a:off x="0" y="-1905"/>
              <a:ext cx="1856740" cy="690880"/>
            </a:xfrm>
            <a:prstGeom prst="rect">
              <a:avLst/>
            </a:prstGeom>
            <a:solidFill>
              <a:srgbClr val="EEF3E7"/>
            </a:solidFill>
            <a:ln>
              <a:noFill/>
            </a:ln>
            <a:effectLst/>
          </p:spPr>
          <p:txBody>
            <a:bodyPr vert="horz" wrap="square" lIns="0" tIns="47625" rIns="0" bIns="47625" numCol="1" spcCol="215900" anchor="ctr"/>
            <a:lstStyle/>
            <a:p>
              <a:pPr algn="ctr" defTabSz="951230">
                <a:spcBef>
                  <a:spcPts val="0"/>
                </a:spcBef>
                <a:spcAft>
                  <a:spcPts val="0"/>
                </a:spcAft>
                <a:tabLst/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endParaRPr lang="en-us" sz="2040"/>
            </a:p>
          </p:txBody>
        </p:sp>
        <p:sp>
          <p:nvSpPr>
            <p:cNvPr id="4" name="Rectangle 13"/>
            <p:cNvSpPr>
              <a:extLst>
                <a:ext uri="smNativeData">
                  <pr:smNativeData xmlns:pr="smNativeData" val="SMDATA_13_fZHMWhMAAAAlAAAAZAAAAA0AAAAAAAAAAEsAAAAAAAAASwAAAAAAAAABAAAAAAAAAAEAAABQAAAAAAAAAAAA4D8AAAAAAADgPwAAAAAAAOA/AAAAAAAA4D8AAAAAAADgPwAAAAAAAOA/AAAAAAAA4D8AAAAAAADgPwAAAAAAAOA/AAAAAAAA4D8CAAAAjAAAAAEAAAAAAAAA7vPnA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aCdKcMAAAAEAAAAAAAAAAAAAAAAAAAAAAAAAAeAAAAaAAAAAAAAAAAAAAAAAAAAAAAAAAAAAAAECcAABAnAAAAAAAAAAAAAAAAAAAAAAAAAAAAAAAAAAAAAAAAAAAAABQAAAAAAAAAwMD/AAAAAABkAAAAMgAAAAAAAABkAAAAAAAAAH9/fwAKAAAAHwAAAFQAAADu8+cAUFBQAQAAAAAAAAAAAAAAAAAAAAAAAAAAAAAAAAAAAAAAAAAAig8TAH9/fwAAcsYDzMzMAMDA/wB/f38AAAAAAAAAAAAAAAAAAAAAAAAAAAAhAAAAGAAAABQAAACeKwAAmBkAAOg4AADYHQAAAAAAACYAAAAIAAAA//////////8="/>
                </a:ext>
              </a:extLst>
            </p:cNvSpPr>
            <p:nvPr/>
          </p:nvSpPr>
          <p:spPr>
            <a:xfrm>
              <a:off x="7090410" y="4160520"/>
              <a:ext cx="2160270" cy="690880"/>
            </a:xfrm>
            <a:prstGeom prst="rect">
              <a:avLst/>
            </a:prstGeom>
            <a:solidFill>
              <a:srgbClr val="EEF3E7"/>
            </a:solidFill>
            <a:ln>
              <a:noFill/>
            </a:ln>
            <a:effectLst/>
          </p:spPr>
          <p:txBody>
            <a:bodyPr vert="horz" wrap="square" lIns="0" tIns="47625" rIns="0" bIns="47625" numCol="1" spcCol="215900" anchor="ctr"/>
            <a:lstStyle/>
            <a:p>
              <a:pPr algn="ctr" defTabSz="951230">
                <a:spcBef>
                  <a:spcPts val="0"/>
                </a:spcBef>
                <a:spcAft>
                  <a:spcPts val="0"/>
                </a:spcAft>
                <a:tabLst/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endParaRPr lang="en-us" sz="2040"/>
            </a:p>
          </p:txBody>
        </p:sp>
      </p:grpSp>
      <p:sp>
        <p:nvSpPr>
          <p:cNvPr id="9" name="Title 1"/>
          <p:cNvSpPr>
            <a:extLst>
              <a:ext uri="smNativeData">
                <pr:smNativeData xmlns:pr="smNativeData" val="SMDATA_13_fZHMWhMAAAAlAAAAZAAAAA0AAAAA6wAAAJMAAADrAAAAkw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Cj/+MMAAAAEAAAAAAAAAAAAAAAAAAAAAAAAAAeAAAAaAAAAAAAAAAAAAAAAAAAAAAAAAAAAAAAECcAABAnAAAAAAAAAAAAAAAAAAAAAAAAAAAAAAAAAAAAAAAAAAAAABQAAAAAAAAAwMD/AAAAAABkAAAAMgAAAAAAAABkAAAAAAAAAH9/fwAKAAAAHwAAAFQAAAD///8AUFBQAQAAAAAAAAAAAAAAAAAAAAAAAAAAAAAAAAAAAAAAAAAAAAAAAH9/fwAAcsYDzMzMAMDA/wB/f38AAAAAAAAAAAAAAAAAAAAAAAAAAAAhAAAAGAAAABQAAAAAAAAA2B8AAF85AAAAJQAAEAAAACYAAAAIAAAA//////////8="/>
              </a:ext>
            </a:extLst>
          </p:cNvSpPr>
          <p:nvPr/>
        </p:nvSpPr>
        <p:spPr>
          <a:xfrm>
            <a:off x="0" y="5176520"/>
            <a:ext cx="9326245" cy="838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49225" tIns="93345" rIns="149225" bIns="93345" numCol="1" spcCol="215900" anchor="t"/>
          <a:lstStyle>
            <a:lvl1pPr algn="l" defTabSz="685800">
              <a:lnSpc>
                <a:spcPct val="90000"/>
              </a:lnSpc>
              <a:spcBef>
                <a:spcPts val="0"/>
              </a:spcBef>
              <a:buNone/>
              <a:tabLst/>
              <a:defRPr lang="en-us" sz="3525" b="0" kern="1" spc="-13" baseline="0">
                <a:effectLst/>
                <a:latin typeface="Segoe UI Light" pitchFamily="0" charset="0"/>
                <a:ea typeface="Segoe UI" pitchFamily="0" charset="0"/>
                <a:cs typeface="Segoe UI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en-us" sz="3260" b="1"/>
              <a:t>New Idea: </a:t>
            </a:r>
            <a:r>
              <a:rPr lang="en-us" sz="3260"/>
              <a:t>Two major water companies for London: </a:t>
            </a:r>
            <a:endParaRPr lang="en-us" sz="3260"/>
          </a:p>
          <a:p>
            <a:pPr algn="ctr">
              <a:defRPr lang="en-us"/>
            </a:pPr>
            <a:r>
              <a:rPr lang="en-us" sz="3260"/>
              <a:t>one upstream and one downstream. </a:t>
            </a:r>
            <a:endParaRPr lang="en-us" sz="326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AM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2342DEB-A5BF-61DB-F18C-538E63C20706}" type="slidenum">
              <a:t>47</a:t>
            </a:fld>
          </a:p>
        </p:txBody>
      </p:sp>
      <p:sp>
        <p:nvSpPr>
          <p:cNvPr id="3" name="Title 1"/>
          <p:cNvSpPr>
            <a:extLst>
              <a:ext uri="smNativeData">
                <pr:smNativeData xmlns:pr="smNativeData" val="SMDATA_13_fZHMWhMAAAAlAAAAZAAAAA0AAAAA6wAAAJMAAADrAAAAkw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AAAAAH9/fwAAcsYDzMzMAMDA/wB/f38AAAAAAAAAAAAAAAAAAAAAAAAAAAAhAAAAGAAAABQAAAAAAAAA2B8AAF85AAAAJQAAEAAAACYAAAAIAAAA//////////8="/>
              </a:ext>
            </a:extLst>
          </p:cNvSpPr>
          <p:nvPr/>
        </p:nvSpPr>
        <p:spPr>
          <a:xfrm>
            <a:off x="0" y="5176520"/>
            <a:ext cx="9326245" cy="838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49225" tIns="93345" rIns="149225" bIns="93345" numCol="1" spcCol="215900" anchor="t"/>
          <a:lstStyle>
            <a:lvl1pPr algn="l" defTabSz="685800">
              <a:lnSpc>
                <a:spcPct val="90000"/>
              </a:lnSpc>
              <a:spcBef>
                <a:spcPts val="0"/>
              </a:spcBef>
              <a:buNone/>
              <a:tabLst/>
              <a:defRPr lang="en-us" sz="3525" b="0" kern="1" spc="-13" baseline="0">
                <a:effectLst/>
                <a:latin typeface="Segoe UI Light" pitchFamily="0" charset="0"/>
                <a:ea typeface="Segoe UI" pitchFamily="0" charset="0"/>
                <a:cs typeface="Segoe UI" pitchFamily="0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en-us" sz="3260"/>
              <a:t>No difference in neighborhood, still an 8-fold increase in cholera with the downstream company.</a:t>
            </a:r>
            <a:endParaRPr lang="en-us" sz="3260"/>
          </a:p>
        </p:txBody>
      </p:sp>
      <p:grpSp>
        <p:nvGrpSpPr>
          <p:cNvPr id="4" name="Group 9"/>
          <p:cNvGrpSpPr>
            <a:extLst>
              <a:ext uri="smNativeData">
                <pr:smNativeData xmlns:pr="smNativeData" val="SMDATA_7_fZHMWhMAAAAlAAAAAQAAAA8BAAAAkAAAAEgAAACQAAAASAAAAAAAAAAAAAAAAAAAABcAAAAUAAAAAAAAAAAAAAD/fwAA/38AAAAAAAAJAAAABAAAAIAZAAAMAAAAEAAAAAAAAAAAAAAAAAAAAAAAAAAfAAAAVAAAAAAAAAAAAAAAAAAAAAAAAAAAAAAAAAAAAAAAAAAAAAAAAAAAAAAAAAAAAAAAAAAAAAAAAAAAAAAAAAAAAAAAAAAAAAAAAAAAAAAAAAAAAAAAAAAAACEAAAAYAAAAFAAAAOUFAAAOAAAAuzQAAGcfAAAQAAAAJgAAAAgAAAD/////AAAAAA=="/>
              </a:ext>
            </a:extLst>
          </p:cNvGrpSpPr>
          <p:nvPr/>
        </p:nvGrpSpPr>
        <p:grpSpPr>
          <a:xfrm>
            <a:off x="958215" y="8890"/>
            <a:ext cx="7613650" cy="5095875"/>
            <a:chOff x="958215" y="8890"/>
            <a:chExt cx="7613650" cy="5095875"/>
          </a:xfrm>
        </p:grpSpPr>
        <p:pic>
          <p:nvPicPr>
            <p:cNvPr id="10" name="Picture 5"/>
            <p:cNvPicPr>
              <a:picLocks noChangeAspect="1"/>
              <a:extLst>
                <a:ext uri="smNativeData">
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5QUAAA4AAAC7NAAAZx8AAAAAAAAmAAAACAAAAP//////////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215" y="8890"/>
              <a:ext cx="7613650" cy="509587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Freeform: Shape 1"/>
            <p:cNvSpPr>
              <a:extLst>
                <a:ext uri="smNativeData">
                  <pr:smNativeData xmlns:pr="smNativeData" val="SMDATA_13_fZHMWhMAAAAlAAAACwAAAA0AAAAAAAAAAEsAAAAAAAAASwAAAAAAAAABAAAAAAAAAAEAAABQAAAAAAAAAAAA4D8AAAAAAADgPwAAAAAAAOA/AAAAAAAA4D8AAAAAAADgPwAAAAAAAOA/AAAAAAAA4D8AAAAAAADgPwAAAAAAAOA/AAAAAAAA4D8CAAAAjAAAAAEAAAAAAAAAd3h8AFBQUAgAAAAAAAAAAAAAAAAAAAAAAAAAAAAAAAAAAAAAZAAAAAEAAABAAAAAAAAAAAAAAAAAAAAAAAAAAAAAAAAAAAAAAAAAAAAAAAAAAAAAAAAAAAAAAAAAAAAAAAAAAAAAAAAAAAAAAAAAAAAAAAAAAAAAAAAAAAAAAAAAAAAAFAAAADwAAAABAAAAAAAAAHd4fAAF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AQAAAMAAAAEAAAAAAAAAAAAAAAAAAAAAAAAAAeAAAAaAAAAAAAAAAAAAAAAAAAAAAAAAAAAAAAECcAABAnAAAAAAAAAAAAAAAAAAAAAAAAAAAAAAAAAAAAAAAAAAAAABQAAAAAAAAAwMD/AAAAAABkAAAAMgAAAAAAAABkAAAAAAAAAH9/fwAKAAAAHwAAAFQAAAB3eHwAUFBQAQAAAAAAAAAAAAAAAAAAAAAAAAAAAAAAAAAAAAAAAAAAd3h8AH9/fwAAcsYDzMzMAMDA/wB/f38AAAAAAAAAAAAAAAAAAAAAAAAAAAAhAAAAGAAAABQAAAAiGgAAjQgAAHcpAACfEgAAAAAAACYAAAAIAAAA//////////8="/>
                </a:ext>
              </a:extLst>
            </p:cNvSpPr>
            <p:nvPr/>
          </p:nvSpPr>
          <p:spPr>
            <a:xfrm>
              <a:off x="4248150" y="1390015"/>
              <a:ext cx="2492375" cy="1637030"/>
            </a:xfrm>
            <a:custGeom>
              <a:avLst/>
              <a:gdLst/>
              <a:ahLst/>
              <a:cxnLst/>
              <a:rect l="0" t="0" r="2492375" b="1637030"/>
              <a:pathLst>
                <a:path w="2492375" h="1637030">
                  <a:moveTo>
                    <a:pt x="457783" y="59928"/>
                  </a:moveTo>
                  <a:cubicBezTo>
                    <a:pt x="425287" y="50038"/>
                    <a:pt x="423714" y="49081"/>
                    <a:pt x="406918" y="42973"/>
                  </a:cubicBezTo>
                  <a:cubicBezTo>
                    <a:pt x="392617" y="37773"/>
                    <a:pt x="379294" y="29708"/>
                    <a:pt x="364531" y="26017"/>
                  </a:cubicBezTo>
                  <a:cubicBezTo>
                    <a:pt x="345147" y="21171"/>
                    <a:pt x="324969" y="20366"/>
                    <a:pt x="305189" y="17540"/>
                  </a:cubicBezTo>
                  <a:cubicBezTo>
                    <a:pt x="293885" y="11888"/>
                    <a:pt x="283897" y="1285"/>
                    <a:pt x="271279" y="584"/>
                  </a:cubicBezTo>
                  <a:cubicBezTo>
                    <a:pt x="213065" y="-2649"/>
                    <a:pt x="158079" y="8148"/>
                    <a:pt x="101729" y="17540"/>
                  </a:cubicBezTo>
                  <a:cubicBezTo>
                    <a:pt x="92744" y="23531"/>
                    <a:pt x="65382" y="39370"/>
                    <a:pt x="59342" y="51451"/>
                  </a:cubicBezTo>
                  <a:cubicBezTo>
                    <a:pt x="-1191" y="172522"/>
                    <a:pt x="75308" y="52934"/>
                    <a:pt x="25433" y="127750"/>
                  </a:cubicBezTo>
                  <a:cubicBezTo>
                    <a:pt x="19781" y="223831"/>
                    <a:pt x="14608" y="319941"/>
                    <a:pt x="8477" y="415992"/>
                  </a:cubicBezTo>
                  <a:cubicBezTo>
                    <a:pt x="6131" y="452763"/>
                    <a:pt x="0" y="489357"/>
                    <a:pt x="0" y="526202"/>
                  </a:cubicBezTo>
                  <a:cubicBezTo>
                    <a:pt x="0" y="601983"/>
                    <a:pt x="3690" y="581508"/>
                    <a:pt x="16955" y="627935"/>
                  </a:cubicBezTo>
                  <a:cubicBezTo>
                    <a:pt x="20574" y="640603"/>
                    <a:pt x="27137" y="673733"/>
                    <a:pt x="33909" y="687279"/>
                  </a:cubicBezTo>
                  <a:cubicBezTo>
                    <a:pt x="38466" y="696392"/>
                    <a:pt x="45213" y="704234"/>
                    <a:pt x="50865" y="712712"/>
                  </a:cubicBezTo>
                  <a:cubicBezTo>
                    <a:pt x="53691" y="732492"/>
                    <a:pt x="50406" y="754183"/>
                    <a:pt x="59342" y="772055"/>
                  </a:cubicBezTo>
                  <a:cubicBezTo>
                    <a:pt x="68277" y="789928"/>
                    <a:pt x="85103" y="803360"/>
                    <a:pt x="101729" y="814444"/>
                  </a:cubicBezTo>
                  <a:cubicBezTo>
                    <a:pt x="129586" y="833017"/>
                    <a:pt x="164202" y="857614"/>
                    <a:pt x="194981" y="865310"/>
                  </a:cubicBezTo>
                  <a:lnTo>
                    <a:pt x="228891" y="873788"/>
                  </a:lnTo>
                  <a:cubicBezTo>
                    <a:pt x="294058" y="917235"/>
                    <a:pt x="259656" y="904349"/>
                    <a:pt x="330621" y="916177"/>
                  </a:cubicBezTo>
                  <a:cubicBezTo>
                    <a:pt x="347576" y="921829"/>
                    <a:pt x="368848" y="920494"/>
                    <a:pt x="381486" y="933132"/>
                  </a:cubicBezTo>
                  <a:cubicBezTo>
                    <a:pt x="387138" y="938784"/>
                    <a:pt x="391292" y="946513"/>
                    <a:pt x="398441" y="950088"/>
                  </a:cubicBezTo>
                  <a:cubicBezTo>
                    <a:pt x="414426" y="958080"/>
                    <a:pt x="449306" y="967043"/>
                    <a:pt x="449306" y="967043"/>
                  </a:cubicBezTo>
                  <a:cubicBezTo>
                    <a:pt x="492264" y="1010005"/>
                    <a:pt x="436668" y="959460"/>
                    <a:pt x="491693" y="992476"/>
                  </a:cubicBezTo>
                  <a:cubicBezTo>
                    <a:pt x="498546" y="996588"/>
                    <a:pt x="502254" y="1004636"/>
                    <a:pt x="508648" y="1009432"/>
                  </a:cubicBezTo>
                  <a:cubicBezTo>
                    <a:pt x="524950" y="1021659"/>
                    <a:pt x="545103" y="1028933"/>
                    <a:pt x="559512" y="1043343"/>
                  </a:cubicBezTo>
                  <a:cubicBezTo>
                    <a:pt x="567990" y="1051821"/>
                    <a:pt x="575482" y="1061414"/>
                    <a:pt x="584945" y="1068776"/>
                  </a:cubicBezTo>
                  <a:cubicBezTo>
                    <a:pt x="601030" y="1081286"/>
                    <a:pt x="621401" y="1088277"/>
                    <a:pt x="635810" y="1102687"/>
                  </a:cubicBezTo>
                  <a:cubicBezTo>
                    <a:pt x="658416" y="1125293"/>
                    <a:pt x="685896" y="1143907"/>
                    <a:pt x="703630" y="1170508"/>
                  </a:cubicBezTo>
                  <a:cubicBezTo>
                    <a:pt x="709282" y="1178986"/>
                    <a:pt x="716028" y="1186828"/>
                    <a:pt x="720584" y="1195941"/>
                  </a:cubicBezTo>
                  <a:cubicBezTo>
                    <a:pt x="755682" y="1266139"/>
                    <a:pt x="697427" y="1173921"/>
                    <a:pt x="746016" y="1246807"/>
                  </a:cubicBezTo>
                  <a:cubicBezTo>
                    <a:pt x="765443" y="1324513"/>
                    <a:pt x="750046" y="1295240"/>
                    <a:pt x="779926" y="1340062"/>
                  </a:cubicBezTo>
                  <a:cubicBezTo>
                    <a:pt x="781510" y="1346397"/>
                    <a:pt x="791670" y="1390718"/>
                    <a:pt x="796882" y="1399406"/>
                  </a:cubicBezTo>
                  <a:cubicBezTo>
                    <a:pt x="800994" y="1406259"/>
                    <a:pt x="808185" y="1410710"/>
                    <a:pt x="813836" y="1416362"/>
                  </a:cubicBezTo>
                  <a:cubicBezTo>
                    <a:pt x="816662" y="1424840"/>
                    <a:pt x="818317" y="1433802"/>
                    <a:pt x="822314" y="1441795"/>
                  </a:cubicBezTo>
                  <a:cubicBezTo>
                    <a:pt x="829658" y="1456484"/>
                    <a:pt x="843082" y="1473669"/>
                    <a:pt x="856224" y="1484184"/>
                  </a:cubicBezTo>
                  <a:cubicBezTo>
                    <a:pt x="864180" y="1490548"/>
                    <a:pt x="873179" y="1495487"/>
                    <a:pt x="881656" y="1501139"/>
                  </a:cubicBezTo>
                  <a:cubicBezTo>
                    <a:pt x="884482" y="1509617"/>
                    <a:pt x="883815" y="1520252"/>
                    <a:pt x="890134" y="1526571"/>
                  </a:cubicBezTo>
                  <a:cubicBezTo>
                    <a:pt x="896453" y="1532890"/>
                    <a:pt x="907574" y="1531053"/>
                    <a:pt x="915566" y="1535049"/>
                  </a:cubicBezTo>
                  <a:cubicBezTo>
                    <a:pt x="924679" y="1539606"/>
                    <a:pt x="933043" y="1545640"/>
                    <a:pt x="940998" y="1552004"/>
                  </a:cubicBezTo>
                  <a:cubicBezTo>
                    <a:pt x="957536" y="1565235"/>
                    <a:pt x="961021" y="1578460"/>
                    <a:pt x="983386" y="1585915"/>
                  </a:cubicBezTo>
                  <a:cubicBezTo>
                    <a:pt x="1005924" y="1593429"/>
                    <a:pt x="1110231" y="1601992"/>
                    <a:pt x="1119025" y="1602871"/>
                  </a:cubicBezTo>
                  <a:cubicBezTo>
                    <a:pt x="1245028" y="1665872"/>
                    <a:pt x="1153251" y="1626976"/>
                    <a:pt x="1466601" y="1602871"/>
                  </a:cubicBezTo>
                  <a:cubicBezTo>
                    <a:pt x="1509238" y="1599591"/>
                    <a:pt x="1551046" y="1587887"/>
                    <a:pt x="1593763" y="1585915"/>
                  </a:cubicBezTo>
                  <a:cubicBezTo>
                    <a:pt x="1734933" y="1579399"/>
                    <a:pt x="1876346" y="1580264"/>
                    <a:pt x="2017636" y="1577438"/>
                  </a:cubicBezTo>
                  <a:cubicBezTo>
                    <a:pt x="2110289" y="1554274"/>
                    <a:pt x="1963696" y="1589078"/>
                    <a:pt x="2144798" y="1560482"/>
                  </a:cubicBezTo>
                  <a:cubicBezTo>
                    <a:pt x="2167816" y="1556848"/>
                    <a:pt x="2189411" y="1545637"/>
                    <a:pt x="2212618" y="1543527"/>
                  </a:cubicBezTo>
                  <a:lnTo>
                    <a:pt x="2305870" y="1535049"/>
                  </a:lnTo>
                  <a:cubicBezTo>
                    <a:pt x="2411932" y="1508532"/>
                    <a:pt x="2280038" y="1542429"/>
                    <a:pt x="2365212" y="1518093"/>
                  </a:cubicBezTo>
                  <a:cubicBezTo>
                    <a:pt x="2377896" y="1514470"/>
                    <a:pt x="2410998" y="1507916"/>
                    <a:pt x="2424555" y="1501139"/>
                  </a:cubicBezTo>
                  <a:cubicBezTo>
                    <a:pt x="2439246" y="1493793"/>
                    <a:pt x="2456427" y="1480372"/>
                    <a:pt x="2466942" y="1467228"/>
                  </a:cubicBezTo>
                  <a:cubicBezTo>
                    <a:pt x="2485723" y="1443750"/>
                    <a:pt x="2483421" y="1443224"/>
                    <a:pt x="2492375" y="1416362"/>
                  </a:cubicBezTo>
                  <a:cubicBezTo>
                    <a:pt x="2489549" y="1379625"/>
                    <a:pt x="2487563" y="1342813"/>
                    <a:pt x="2483897" y="1306151"/>
                  </a:cubicBezTo>
                  <a:cubicBezTo>
                    <a:pt x="2481908" y="1286268"/>
                    <a:pt x="2481162" y="1265947"/>
                    <a:pt x="2475420" y="1246807"/>
                  </a:cubicBezTo>
                  <a:cubicBezTo>
                    <a:pt x="2471511" y="1233776"/>
                    <a:pt x="2442492" y="1202248"/>
                    <a:pt x="2433032" y="1195941"/>
                  </a:cubicBezTo>
                  <a:cubicBezTo>
                    <a:pt x="2425597" y="1190984"/>
                    <a:pt x="2416078" y="1190289"/>
                    <a:pt x="2407600" y="1187463"/>
                  </a:cubicBezTo>
                  <a:cubicBezTo>
                    <a:pt x="2395013" y="1168583"/>
                    <a:pt x="2390944" y="1158878"/>
                    <a:pt x="2373690" y="1145074"/>
                  </a:cubicBezTo>
                  <a:cubicBezTo>
                    <a:pt x="2365735" y="1138710"/>
                    <a:pt x="2355873" y="1134888"/>
                    <a:pt x="2348258" y="1128119"/>
                  </a:cubicBezTo>
                  <a:cubicBezTo>
                    <a:pt x="2330337" y="1112189"/>
                    <a:pt x="2316116" y="1092233"/>
                    <a:pt x="2297393" y="1077254"/>
                  </a:cubicBezTo>
                  <a:cubicBezTo>
                    <a:pt x="2287525" y="1069359"/>
                    <a:pt x="2273998" y="1067308"/>
                    <a:pt x="2263484" y="1060298"/>
                  </a:cubicBezTo>
                  <a:cubicBezTo>
                    <a:pt x="2256833" y="1055864"/>
                    <a:pt x="2252714" y="1048404"/>
                    <a:pt x="2246528" y="1043343"/>
                  </a:cubicBezTo>
                  <a:cubicBezTo>
                    <a:pt x="2221592" y="1022940"/>
                    <a:pt x="2188104" y="1010808"/>
                    <a:pt x="2170231" y="983999"/>
                  </a:cubicBezTo>
                  <a:cubicBezTo>
                    <a:pt x="2164580" y="975521"/>
                    <a:pt x="2160481" y="965770"/>
                    <a:pt x="2153276" y="958565"/>
                  </a:cubicBezTo>
                  <a:cubicBezTo>
                    <a:pt x="2140481" y="945770"/>
                    <a:pt x="2125364" y="935511"/>
                    <a:pt x="2110888" y="924655"/>
                  </a:cubicBezTo>
                  <a:cubicBezTo>
                    <a:pt x="2102737" y="918542"/>
                    <a:pt x="2092660" y="914904"/>
                    <a:pt x="2085456" y="907699"/>
                  </a:cubicBezTo>
                  <a:cubicBezTo>
                    <a:pt x="2072661" y="894904"/>
                    <a:pt x="2064341" y="878105"/>
                    <a:pt x="2051546" y="865310"/>
                  </a:cubicBezTo>
                  <a:cubicBezTo>
                    <a:pt x="2011726" y="825489"/>
                    <a:pt x="2024504" y="855973"/>
                    <a:pt x="1992204" y="814444"/>
                  </a:cubicBezTo>
                  <a:cubicBezTo>
                    <a:pt x="1979694" y="798359"/>
                    <a:pt x="1969598" y="780533"/>
                    <a:pt x="1958294" y="763578"/>
                  </a:cubicBezTo>
                  <a:cubicBezTo>
                    <a:pt x="1934331" y="727633"/>
                    <a:pt x="1945894" y="747255"/>
                    <a:pt x="1924384" y="704235"/>
                  </a:cubicBezTo>
                  <a:cubicBezTo>
                    <a:pt x="1905678" y="610694"/>
                    <a:pt x="1916543" y="646797"/>
                    <a:pt x="1898952" y="594024"/>
                  </a:cubicBezTo>
                  <a:cubicBezTo>
                    <a:pt x="1896126" y="568591"/>
                    <a:pt x="1896229" y="542659"/>
                    <a:pt x="1890475" y="517725"/>
                  </a:cubicBezTo>
                  <a:cubicBezTo>
                    <a:pt x="1887634" y="505410"/>
                    <a:pt x="1876776" y="496026"/>
                    <a:pt x="1873520" y="483814"/>
                  </a:cubicBezTo>
                  <a:cubicBezTo>
                    <a:pt x="1839929" y="357846"/>
                    <a:pt x="1881831" y="424248"/>
                    <a:pt x="1831132" y="356648"/>
                  </a:cubicBezTo>
                  <a:cubicBezTo>
                    <a:pt x="1828306" y="334042"/>
                    <a:pt x="1826730" y="311242"/>
                    <a:pt x="1822655" y="288827"/>
                  </a:cubicBezTo>
                  <a:cubicBezTo>
                    <a:pt x="1821057" y="280035"/>
                    <a:pt x="1816116" y="272117"/>
                    <a:pt x="1814177" y="263394"/>
                  </a:cubicBezTo>
                  <a:cubicBezTo>
                    <a:pt x="1810449" y="246613"/>
                    <a:pt x="1813387" y="227902"/>
                    <a:pt x="1805700" y="212527"/>
                  </a:cubicBezTo>
                  <a:cubicBezTo>
                    <a:pt x="1801143" y="203413"/>
                    <a:pt x="1788559" y="201494"/>
                    <a:pt x="1780268" y="195572"/>
                  </a:cubicBezTo>
                  <a:cubicBezTo>
                    <a:pt x="1768770" y="187359"/>
                    <a:pt x="1757211" y="179185"/>
                    <a:pt x="1746358" y="170139"/>
                  </a:cubicBezTo>
                  <a:cubicBezTo>
                    <a:pt x="1740217" y="165022"/>
                    <a:pt x="1736256" y="157295"/>
                    <a:pt x="1729403" y="153183"/>
                  </a:cubicBezTo>
                  <a:cubicBezTo>
                    <a:pt x="1721740" y="148586"/>
                    <a:pt x="1712449" y="147532"/>
                    <a:pt x="1703971" y="144706"/>
                  </a:cubicBezTo>
                  <a:cubicBezTo>
                    <a:pt x="1695493" y="136228"/>
                    <a:pt x="1688294" y="126241"/>
                    <a:pt x="1678538" y="119272"/>
                  </a:cubicBezTo>
                  <a:cubicBezTo>
                    <a:pt x="1668254" y="111926"/>
                    <a:pt x="1655600" y="108587"/>
                    <a:pt x="1644628" y="102317"/>
                  </a:cubicBezTo>
                  <a:cubicBezTo>
                    <a:pt x="1598611" y="76022"/>
                    <a:pt x="1640393" y="92429"/>
                    <a:pt x="1593763" y="76884"/>
                  </a:cubicBezTo>
                  <a:cubicBezTo>
                    <a:pt x="1486382" y="82536"/>
                    <a:pt x="1378778" y="84909"/>
                    <a:pt x="1271619" y="93839"/>
                  </a:cubicBezTo>
                  <a:cubicBezTo>
                    <a:pt x="1242901" y="96233"/>
                    <a:pt x="1215661" y="110430"/>
                    <a:pt x="1186845" y="110795"/>
                  </a:cubicBezTo>
                  <a:lnTo>
                    <a:pt x="601900" y="102317"/>
                  </a:lnTo>
                  <a:cubicBezTo>
                    <a:pt x="506665" y="78509"/>
                    <a:pt x="490280" y="69819"/>
                    <a:pt x="457783" y="59928"/>
                  </a:cubicBezTo>
                  <a:close/>
                </a:path>
              </a:pathLst>
            </a:custGeom>
            <a:solidFill>
              <a:srgbClr val="77787C"/>
            </a:solidFill>
            <a:ln w="3175" cap="flat" cmpd="sng" algn="ctr">
              <a:solidFill>
                <a:srgbClr val="77787C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0" tIns="47625" rIns="0" bIns="47625" numCol="1" spcCol="215900" anchor="ctr"/>
            <a:lstStyle/>
            <a:p>
              <a:pPr algn="ctr" defTabSz="951230">
                <a:spcBef>
                  <a:spcPts val="0"/>
                </a:spcBef>
                <a:spcAft>
                  <a:spcPts val="0"/>
                </a:spcAft>
                <a:tabLst/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endParaRPr lang="en-us" sz="2040"/>
            </a:p>
          </p:txBody>
        </p:sp>
        <p:sp>
          <p:nvSpPr>
            <p:cNvPr id="8" name="Freeform: Shape 2"/>
            <p:cNvSpPr>
              <a:extLst>
                <a:ext uri="smNativeData">
                  <pr:smNativeData xmlns:pr="smNativeData" val="SMDATA_13_fZHMWhMAAAAlAAAACwAAAA0AAAAAAAAAAEsAAAAAAAAASwAAAAAAAAABAAAAAAAAAAEAAABQAAAAAAAAAAAA4D8AAAAAAADgPwAAAAAAAOA/AAAAAAAA4D8AAAAAAADgPwAAAAAAAOA/AAAAAAAA4D8AAAAAAADgPwAAAAAAAOA/AAAAAAAA4D8CAAAAjAAAAAEAAAAAAAAAlJWZA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BjAAAMAAAAEAAAAAAAAAAAAAAAAAAAAAAAAAAeAAAAaAAAAAAAAAAAAAAAAAAAAAAAAAAAAAAAECcAABAnAAAAAAAAAAAAAAAAAAAAAAAAAAAAAAAAAAAAAAAAAAAAABQAAAAAAAAAwMD/AAAAAABkAAAAMgAAAAAAAABkAAAAAAAAAH9/fwAKAAAAHwAAAFQAAACUlZkAUFBQAQAAAAAAAAAAAAAAAAAAAAAAAAAAAAAAAAAAAAAAAAAAig8TAH9/fwAAcsYDzMzMAMDA/wB/f38AAAAAAAAAAAAAAAAAAAAAAAAAAAAhAAAAGAAAABQAAAB2BwAAHRYAAIITAAACHAAAAAAAACYAAAAIAAAA//////////8="/>
                </a:ext>
              </a:extLst>
            </p:cNvSpPr>
            <p:nvPr/>
          </p:nvSpPr>
          <p:spPr>
            <a:xfrm>
              <a:off x="1212850" y="3594735"/>
              <a:ext cx="1958340" cy="958215"/>
            </a:xfrm>
            <a:custGeom>
              <a:avLst/>
              <a:gdLst/>
              <a:ahLst/>
              <a:cxnLst/>
              <a:rect l="0" t="0" r="1958340" b="958215"/>
              <a:pathLst>
                <a:path w="1958340" h="958215">
                  <a:moveTo>
                    <a:pt x="93254" y="33919"/>
                  </a:moveTo>
                  <a:cubicBezTo>
                    <a:pt x="223245" y="25439"/>
                    <a:pt x="630203" y="30351"/>
                    <a:pt x="898632" y="25440"/>
                  </a:cubicBezTo>
                  <a:cubicBezTo>
                    <a:pt x="1451633" y="15321"/>
                    <a:pt x="1295803" y="35314"/>
                    <a:pt x="1542934" y="0"/>
                  </a:cubicBezTo>
                  <a:lnTo>
                    <a:pt x="1907474" y="8480"/>
                  </a:lnTo>
                  <a:cubicBezTo>
                    <a:pt x="1919052" y="9795"/>
                    <a:pt x="1915660" y="30748"/>
                    <a:pt x="1915951" y="42399"/>
                  </a:cubicBezTo>
                  <a:cubicBezTo>
                    <a:pt x="1921319" y="257171"/>
                    <a:pt x="1918994" y="472090"/>
                    <a:pt x="1924429" y="686861"/>
                  </a:cubicBezTo>
                  <a:cubicBezTo>
                    <a:pt x="1924656" y="695797"/>
                    <a:pt x="1929387" y="704084"/>
                    <a:pt x="1932907" y="712300"/>
                  </a:cubicBezTo>
                  <a:cubicBezTo>
                    <a:pt x="1964333" y="785645"/>
                    <a:pt x="1938459" y="712001"/>
                    <a:pt x="1958340" y="771660"/>
                  </a:cubicBezTo>
                  <a:cubicBezTo>
                    <a:pt x="1955514" y="802752"/>
                    <a:pt x="1963821" y="837012"/>
                    <a:pt x="1949862" y="864937"/>
                  </a:cubicBezTo>
                  <a:cubicBezTo>
                    <a:pt x="1943418" y="877828"/>
                    <a:pt x="1921376" y="869624"/>
                    <a:pt x="1907474" y="873416"/>
                  </a:cubicBezTo>
                  <a:cubicBezTo>
                    <a:pt x="1845510" y="890320"/>
                    <a:pt x="1872060" y="890590"/>
                    <a:pt x="1814220" y="898855"/>
                  </a:cubicBezTo>
                  <a:cubicBezTo>
                    <a:pt x="1788887" y="902474"/>
                    <a:pt x="1763335" y="904344"/>
                    <a:pt x="1737921" y="907335"/>
                  </a:cubicBezTo>
                  <a:lnTo>
                    <a:pt x="1670099" y="915815"/>
                  </a:lnTo>
                  <a:cubicBezTo>
                    <a:pt x="1650293" y="918457"/>
                    <a:pt x="1630466" y="921010"/>
                    <a:pt x="1610756" y="924295"/>
                  </a:cubicBezTo>
                  <a:cubicBezTo>
                    <a:pt x="1487584" y="944829"/>
                    <a:pt x="1658845" y="920047"/>
                    <a:pt x="1517501" y="941254"/>
                  </a:cubicBezTo>
                  <a:lnTo>
                    <a:pt x="1398814" y="958215"/>
                  </a:lnTo>
                  <a:cubicBezTo>
                    <a:pt x="1308386" y="955388"/>
                    <a:pt x="1217863" y="954754"/>
                    <a:pt x="1127529" y="949734"/>
                  </a:cubicBezTo>
                  <a:cubicBezTo>
                    <a:pt x="1115896" y="949088"/>
                    <a:pt x="1105083" y="943339"/>
                    <a:pt x="1093619" y="941254"/>
                  </a:cubicBezTo>
                  <a:cubicBezTo>
                    <a:pt x="1042711" y="931996"/>
                    <a:pt x="1042016" y="937114"/>
                    <a:pt x="1000364" y="924295"/>
                  </a:cubicBezTo>
                  <a:cubicBezTo>
                    <a:pt x="974741" y="916409"/>
                    <a:pt x="950162" y="904997"/>
                    <a:pt x="924065" y="898855"/>
                  </a:cubicBezTo>
                  <a:cubicBezTo>
                    <a:pt x="798773" y="869367"/>
                    <a:pt x="905888" y="907002"/>
                    <a:pt x="813856" y="881896"/>
                  </a:cubicBezTo>
                  <a:cubicBezTo>
                    <a:pt x="772548" y="870627"/>
                    <a:pt x="746705" y="855808"/>
                    <a:pt x="703646" y="847977"/>
                  </a:cubicBezTo>
                  <a:cubicBezTo>
                    <a:pt x="661572" y="840325"/>
                    <a:pt x="618814" y="837067"/>
                    <a:pt x="576481" y="831018"/>
                  </a:cubicBezTo>
                  <a:cubicBezTo>
                    <a:pt x="539686" y="825760"/>
                    <a:pt x="503008" y="819711"/>
                    <a:pt x="466271" y="814058"/>
                  </a:cubicBezTo>
                  <a:cubicBezTo>
                    <a:pt x="420003" y="816951"/>
                    <a:pt x="319199" y="820441"/>
                    <a:pt x="262808" y="831018"/>
                  </a:cubicBezTo>
                  <a:cubicBezTo>
                    <a:pt x="239904" y="835313"/>
                    <a:pt x="194987" y="847977"/>
                    <a:pt x="194987" y="847977"/>
                  </a:cubicBezTo>
                  <a:cubicBezTo>
                    <a:pt x="155424" y="839497"/>
                    <a:pt x="114183" y="836748"/>
                    <a:pt x="76299" y="822538"/>
                  </a:cubicBezTo>
                  <a:cubicBezTo>
                    <a:pt x="52653" y="813668"/>
                    <a:pt x="52167" y="742078"/>
                    <a:pt x="50866" y="737740"/>
                  </a:cubicBezTo>
                  <a:cubicBezTo>
                    <a:pt x="47938" y="727979"/>
                    <a:pt x="39563" y="720780"/>
                    <a:pt x="33911" y="712300"/>
                  </a:cubicBezTo>
                  <a:cubicBezTo>
                    <a:pt x="13389" y="609674"/>
                    <a:pt x="38856" y="745873"/>
                    <a:pt x="16955" y="559664"/>
                  </a:cubicBezTo>
                  <a:cubicBezTo>
                    <a:pt x="15593" y="548090"/>
                    <a:pt x="10393" y="537241"/>
                    <a:pt x="8478" y="525745"/>
                  </a:cubicBezTo>
                  <a:cubicBezTo>
                    <a:pt x="4732" y="503266"/>
                    <a:pt x="2826" y="480520"/>
                    <a:pt x="0" y="457908"/>
                  </a:cubicBezTo>
                  <a:cubicBezTo>
                    <a:pt x="2826" y="361804"/>
                    <a:pt x="-4061" y="264919"/>
                    <a:pt x="8478" y="169595"/>
                  </a:cubicBezTo>
                  <a:cubicBezTo>
                    <a:pt x="12984" y="135341"/>
                    <a:pt x="54318" y="133792"/>
                    <a:pt x="76299" y="127196"/>
                  </a:cubicBezTo>
                  <a:cubicBezTo>
                    <a:pt x="93418" y="122059"/>
                    <a:pt x="127165" y="110237"/>
                    <a:pt x="127165" y="110237"/>
                  </a:cubicBezTo>
                  <a:cubicBezTo>
                    <a:pt x="124339" y="98930"/>
                    <a:pt x="121888" y="87524"/>
                    <a:pt x="118687" y="76318"/>
                  </a:cubicBezTo>
                  <a:cubicBezTo>
                    <a:pt x="116232" y="67724"/>
                    <a:pt x="-36736" y="42399"/>
                    <a:pt x="93254" y="33919"/>
                  </a:cubicBezTo>
                  <a:close/>
                </a:path>
              </a:pathLst>
            </a:custGeom>
            <a:solidFill>
              <a:srgbClr val="949599"/>
            </a:solidFill>
            <a:ln>
              <a:noFill/>
            </a:ln>
            <a:effectLst/>
          </p:spPr>
          <p:txBody>
            <a:bodyPr vert="horz" wrap="square" lIns="0" tIns="47625" rIns="0" bIns="47625" numCol="1" spcCol="215900" anchor="ctr"/>
            <a:lstStyle/>
            <a:p>
              <a:pPr algn="ctr" defTabSz="951230">
                <a:spcBef>
                  <a:spcPts val="0"/>
                </a:spcBef>
                <a:spcAft>
                  <a:spcPts val="0"/>
                </a:spcAft>
                <a:tabLst/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endParaRPr lang="en-us" sz="2040"/>
            </a:p>
          </p:txBody>
        </p:sp>
        <p:sp>
          <p:nvSpPr>
            <p:cNvPr id="7" name="Freeform: Shape 3"/>
            <p:cNvSpPr>
              <a:extLst>
                <a:ext uri="smNativeData">
                  <pr:smNativeData xmlns:pr="smNativeData" val="SMDATA_13_fZHMWhMAAAAlAAAACwAAAA0AAAAADCYAAKEVAAAxKAAA2Ro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AP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DOJgAAEBYAAP8oAABiGwAAAAAAACYAAAAIAAAA//////////8="/>
                </a:ext>
              </a:extLst>
            </p:cNvSpPr>
            <p:nvPr/>
          </p:nvSpPr>
          <p:spPr>
            <a:xfrm>
              <a:off x="6308090" y="3586480"/>
              <a:ext cx="356235" cy="864870"/>
            </a:xfrm>
            <a:custGeom>
              <a:avLst/>
              <a:gdLst/>
              <a:ahLst/>
              <a:cxnLst/>
              <a:rect l="0" t="0" r="356235" b="864870"/>
              <a:pathLst>
                <a:path w="356235" h="864870">
                  <a:moveTo>
                    <a:pt x="0" y="864870"/>
                  </a:moveTo>
                  <a:cubicBezTo>
                    <a:pt x="34184" y="762348"/>
                    <a:pt x="43141" y="749508"/>
                    <a:pt x="59372" y="635933"/>
                  </a:cubicBezTo>
                  <a:cubicBezTo>
                    <a:pt x="74078" y="533030"/>
                    <a:pt x="60337" y="614635"/>
                    <a:pt x="76336" y="542663"/>
                  </a:cubicBezTo>
                  <a:cubicBezTo>
                    <a:pt x="77408" y="537841"/>
                    <a:pt x="89161" y="474627"/>
                    <a:pt x="93299" y="466352"/>
                  </a:cubicBezTo>
                  <a:cubicBezTo>
                    <a:pt x="102417" y="448122"/>
                    <a:pt x="120779" y="434812"/>
                    <a:pt x="127226" y="415476"/>
                  </a:cubicBezTo>
                  <a:cubicBezTo>
                    <a:pt x="130054" y="406997"/>
                    <a:pt x="130748" y="397476"/>
                    <a:pt x="135708" y="390039"/>
                  </a:cubicBezTo>
                  <a:cubicBezTo>
                    <a:pt x="142362" y="380062"/>
                    <a:pt x="153474" y="373814"/>
                    <a:pt x="161153" y="364602"/>
                  </a:cubicBezTo>
                  <a:cubicBezTo>
                    <a:pt x="167679" y="356773"/>
                    <a:pt x="172462" y="347644"/>
                    <a:pt x="178116" y="339165"/>
                  </a:cubicBezTo>
                  <a:cubicBezTo>
                    <a:pt x="200421" y="249975"/>
                    <a:pt x="167125" y="358392"/>
                    <a:pt x="212044" y="279811"/>
                  </a:cubicBezTo>
                  <a:cubicBezTo>
                    <a:pt x="253732" y="206881"/>
                    <a:pt x="190835" y="275578"/>
                    <a:pt x="237489" y="228936"/>
                  </a:cubicBezTo>
                  <a:cubicBezTo>
                    <a:pt x="272798" y="87749"/>
                    <a:pt x="229803" y="227349"/>
                    <a:pt x="288380" y="110228"/>
                  </a:cubicBezTo>
                  <a:cubicBezTo>
                    <a:pt x="308919" y="69161"/>
                    <a:pt x="296402" y="85249"/>
                    <a:pt x="322307" y="59354"/>
                  </a:cubicBezTo>
                  <a:cubicBezTo>
                    <a:pt x="325135" y="50874"/>
                    <a:pt x="326790" y="41910"/>
                    <a:pt x="330788" y="33917"/>
                  </a:cubicBezTo>
                  <a:cubicBezTo>
                    <a:pt x="340381" y="14738"/>
                    <a:pt x="344305" y="11924"/>
                    <a:pt x="356235" y="0"/>
                  </a:cubicBezTo>
                </a:path>
              </a:pathLst>
            </a:custGeom>
            <a:noFill/>
            <a:ln>
              <a:noFill/>
            </a:ln>
            <a:effectLst/>
          </p:spPr>
          <p:txBody>
            <a:bodyPr vert="horz" wrap="square" lIns="6184900" tIns="3515995" rIns="6533515" bIns="4364355" numCol="1" spcCol="215900" anchor="ctr"/>
            <a:lstStyle/>
            <a:p>
              <a:pPr algn="ctr"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endParaRPr lang="en-us"/>
            </a:p>
          </p:txBody>
        </p:sp>
        <p:sp>
          <p:nvSpPr>
            <p:cNvPr id="6" name="Freeform: Shape 6"/>
            <p:cNvSpPr>
              <a:extLst>
                <a:ext uri="smNativeData">
                  <pr:smNativeData xmlns:pr="smNativeData" val="SMDATA_13_fZHMWhMAAAAlAAAACwAAAA0AAAAAAAAAAEsAAAAAAAAASwAAAAAAAAABAAAAAAAAAAEAAABQAAAAAAAAAAAA4D8AAAAAAADgPwAAAAAAAOA/AAAAAAAA4D8AAAAAAADgPwAAAAAAAOA/AAAAAAAA4D8AAAAAAADgPwAAAAAAAOA/AAAAAAAA4D8CAAAAjAAAAAEAAAAAAAAAlJWZA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G6EQAMAAAAEAAAAAAAAAAAAAAAAAAAAAAAAAAeAAAAaAAAAAAAAAAAAAAAAAAAAAAAAAAAAAAAECcAABAnAAAAAAAAAAAAAAAAAAAAAAAAAAAAAAAAAAAAAAAAAAAAABQAAAAAAAAAwMD/AAAAAABkAAAAMgAAAAAAAABkAAAAAAAAAH9/fwAKAAAAHwAAAFQAAACUlZkAUFBQAQAAAAAAAAAAAAAAAAAAAAAAAAAAAAAAAAAAAAAAAAAAig8TAH9/fwAAcsYDzMzMAMDA/wB/f38AAAAAAAAAAAAAAAAAAAAAAAAAAAAhAAAAGAAAABQAAADMJgAAuA0AAD4xAACFHQAAAAAAACYAAAAIAAAA//////////8="/>
                </a:ext>
              </a:extLst>
            </p:cNvSpPr>
            <p:nvPr/>
          </p:nvSpPr>
          <p:spPr>
            <a:xfrm>
              <a:off x="6306820" y="2230120"/>
              <a:ext cx="1697990" cy="2568575"/>
            </a:xfrm>
            <a:custGeom>
              <a:avLst/>
              <a:gdLst/>
              <a:ahLst/>
              <a:cxnLst/>
              <a:rect l="0" t="0" r="1697990" b="2568575"/>
              <a:pathLst>
                <a:path w="1697990" h="2568575">
                  <a:moveTo>
                    <a:pt x="1408634" y="0"/>
                  </a:moveTo>
                  <a:cubicBezTo>
                    <a:pt x="1404396" y="0"/>
                    <a:pt x="1373167" y="49893"/>
                    <a:pt x="1357764" y="76294"/>
                  </a:cubicBezTo>
                  <a:cubicBezTo>
                    <a:pt x="1353261" y="84013"/>
                    <a:pt x="1356265" y="96143"/>
                    <a:pt x="1349286" y="101725"/>
                  </a:cubicBezTo>
                  <a:cubicBezTo>
                    <a:pt x="1340188" y="109004"/>
                    <a:pt x="1326678" y="107377"/>
                    <a:pt x="1315373" y="110203"/>
                  </a:cubicBezTo>
                  <a:cubicBezTo>
                    <a:pt x="1309721" y="115855"/>
                    <a:pt x="1302528" y="120304"/>
                    <a:pt x="1298416" y="127157"/>
                  </a:cubicBezTo>
                  <a:cubicBezTo>
                    <a:pt x="1265396" y="182183"/>
                    <a:pt x="1315949" y="126581"/>
                    <a:pt x="1272981" y="169543"/>
                  </a:cubicBezTo>
                  <a:cubicBezTo>
                    <a:pt x="1267329" y="180846"/>
                    <a:pt x="1263036" y="192937"/>
                    <a:pt x="1256025" y="203451"/>
                  </a:cubicBezTo>
                  <a:cubicBezTo>
                    <a:pt x="1251592" y="210101"/>
                    <a:pt x="1242643" y="213257"/>
                    <a:pt x="1239068" y="220405"/>
                  </a:cubicBezTo>
                  <a:cubicBezTo>
                    <a:pt x="1163196" y="372127"/>
                    <a:pt x="1269442" y="183452"/>
                    <a:pt x="1213633" y="313654"/>
                  </a:cubicBezTo>
                  <a:cubicBezTo>
                    <a:pt x="1210485" y="321000"/>
                    <a:pt x="1201879" y="324540"/>
                    <a:pt x="1196677" y="330609"/>
                  </a:cubicBezTo>
                  <a:cubicBezTo>
                    <a:pt x="1184900" y="344346"/>
                    <a:pt x="1174541" y="359256"/>
                    <a:pt x="1162764" y="372994"/>
                  </a:cubicBezTo>
                  <a:cubicBezTo>
                    <a:pt x="1157561" y="379062"/>
                    <a:pt x="1150800" y="383708"/>
                    <a:pt x="1145807" y="389949"/>
                  </a:cubicBezTo>
                  <a:cubicBezTo>
                    <a:pt x="1139441" y="397904"/>
                    <a:pt x="1136807" y="409015"/>
                    <a:pt x="1128851" y="415380"/>
                  </a:cubicBezTo>
                  <a:cubicBezTo>
                    <a:pt x="1121872" y="420962"/>
                    <a:pt x="1111895" y="421031"/>
                    <a:pt x="1103416" y="423857"/>
                  </a:cubicBezTo>
                  <a:cubicBezTo>
                    <a:pt x="1070757" y="472837"/>
                    <a:pt x="1104987" y="428566"/>
                    <a:pt x="1061024" y="466242"/>
                  </a:cubicBezTo>
                  <a:cubicBezTo>
                    <a:pt x="988342" y="528532"/>
                    <a:pt x="1071464" y="473473"/>
                    <a:pt x="976241" y="534060"/>
                  </a:cubicBezTo>
                  <a:cubicBezTo>
                    <a:pt x="962339" y="542905"/>
                    <a:pt x="933850" y="559491"/>
                    <a:pt x="933850" y="559491"/>
                  </a:cubicBezTo>
                  <a:cubicBezTo>
                    <a:pt x="881661" y="637763"/>
                    <a:pt x="948259" y="541482"/>
                    <a:pt x="899936" y="601877"/>
                  </a:cubicBezTo>
                  <a:cubicBezTo>
                    <a:pt x="893571" y="609832"/>
                    <a:pt x="889345" y="619353"/>
                    <a:pt x="882980" y="627308"/>
                  </a:cubicBezTo>
                  <a:cubicBezTo>
                    <a:pt x="869174" y="644565"/>
                    <a:pt x="859474" y="648628"/>
                    <a:pt x="840588" y="661217"/>
                  </a:cubicBezTo>
                  <a:cubicBezTo>
                    <a:pt x="837762" y="669694"/>
                    <a:pt x="838429" y="680330"/>
                    <a:pt x="832110" y="686648"/>
                  </a:cubicBezTo>
                  <a:cubicBezTo>
                    <a:pt x="825790" y="692967"/>
                    <a:pt x="814668" y="691129"/>
                    <a:pt x="806675" y="695126"/>
                  </a:cubicBezTo>
                  <a:cubicBezTo>
                    <a:pt x="797561" y="699682"/>
                    <a:pt x="790354" y="707523"/>
                    <a:pt x="781240" y="712079"/>
                  </a:cubicBezTo>
                  <a:cubicBezTo>
                    <a:pt x="773247" y="716076"/>
                    <a:pt x="763799" y="716560"/>
                    <a:pt x="755806" y="720557"/>
                  </a:cubicBezTo>
                  <a:cubicBezTo>
                    <a:pt x="746692" y="725113"/>
                    <a:pt x="738327" y="731147"/>
                    <a:pt x="730371" y="737512"/>
                  </a:cubicBezTo>
                  <a:cubicBezTo>
                    <a:pt x="724129" y="742505"/>
                    <a:pt x="720563" y="750891"/>
                    <a:pt x="713414" y="754466"/>
                  </a:cubicBezTo>
                  <a:cubicBezTo>
                    <a:pt x="702991" y="759676"/>
                    <a:pt x="690805" y="760117"/>
                    <a:pt x="679501" y="762943"/>
                  </a:cubicBezTo>
                  <a:cubicBezTo>
                    <a:pt x="671022" y="768595"/>
                    <a:pt x="663180" y="775340"/>
                    <a:pt x="654066" y="779897"/>
                  </a:cubicBezTo>
                  <a:cubicBezTo>
                    <a:pt x="646073" y="783893"/>
                    <a:pt x="635903" y="783180"/>
                    <a:pt x="628631" y="788374"/>
                  </a:cubicBezTo>
                  <a:cubicBezTo>
                    <a:pt x="528655" y="859777"/>
                    <a:pt x="654179" y="792557"/>
                    <a:pt x="560805" y="839237"/>
                  </a:cubicBezTo>
                  <a:cubicBezTo>
                    <a:pt x="517837" y="882201"/>
                    <a:pt x="568393" y="826594"/>
                    <a:pt x="535370" y="881623"/>
                  </a:cubicBezTo>
                  <a:cubicBezTo>
                    <a:pt x="531258" y="888476"/>
                    <a:pt x="524065" y="892925"/>
                    <a:pt x="518413" y="898577"/>
                  </a:cubicBezTo>
                  <a:cubicBezTo>
                    <a:pt x="515587" y="909880"/>
                    <a:pt x="512220" y="921061"/>
                    <a:pt x="509935" y="932485"/>
                  </a:cubicBezTo>
                  <a:cubicBezTo>
                    <a:pt x="505593" y="954192"/>
                    <a:pt x="503979" y="986782"/>
                    <a:pt x="492978" y="1008780"/>
                  </a:cubicBezTo>
                  <a:cubicBezTo>
                    <a:pt x="485608" y="1023517"/>
                    <a:pt x="476022" y="1037037"/>
                    <a:pt x="467543" y="1051165"/>
                  </a:cubicBezTo>
                  <a:cubicBezTo>
                    <a:pt x="464717" y="1070946"/>
                    <a:pt x="464807" y="1091368"/>
                    <a:pt x="459065" y="1110506"/>
                  </a:cubicBezTo>
                  <a:cubicBezTo>
                    <a:pt x="456137" y="1120264"/>
                    <a:pt x="443234" y="1125812"/>
                    <a:pt x="442109" y="1135937"/>
                  </a:cubicBezTo>
                  <a:cubicBezTo>
                    <a:pt x="434612" y="1203398"/>
                    <a:pt x="440066" y="1271818"/>
                    <a:pt x="433630" y="1339388"/>
                  </a:cubicBezTo>
                  <a:cubicBezTo>
                    <a:pt x="428741" y="1390721"/>
                    <a:pt x="424504" y="1443059"/>
                    <a:pt x="408195" y="1491977"/>
                  </a:cubicBezTo>
                  <a:cubicBezTo>
                    <a:pt x="405369" y="1500454"/>
                    <a:pt x="403415" y="1509273"/>
                    <a:pt x="399717" y="1517408"/>
                  </a:cubicBezTo>
                  <a:cubicBezTo>
                    <a:pt x="389257" y="1540416"/>
                    <a:pt x="383677" y="1567354"/>
                    <a:pt x="365804" y="1585225"/>
                  </a:cubicBezTo>
                  <a:cubicBezTo>
                    <a:pt x="360151" y="1590877"/>
                    <a:pt x="353841" y="1595939"/>
                    <a:pt x="348847" y="1602180"/>
                  </a:cubicBezTo>
                  <a:cubicBezTo>
                    <a:pt x="316551" y="1642545"/>
                    <a:pt x="350055" y="1615504"/>
                    <a:pt x="306456" y="1644565"/>
                  </a:cubicBezTo>
                  <a:cubicBezTo>
                    <a:pt x="289783" y="1669571"/>
                    <a:pt x="288545" y="1675032"/>
                    <a:pt x="264065" y="1695429"/>
                  </a:cubicBezTo>
                  <a:cubicBezTo>
                    <a:pt x="199904" y="1748888"/>
                    <a:pt x="270995" y="1680020"/>
                    <a:pt x="221673" y="1729337"/>
                  </a:cubicBezTo>
                  <a:cubicBezTo>
                    <a:pt x="218847" y="1737815"/>
                    <a:pt x="218777" y="1747791"/>
                    <a:pt x="213194" y="1754769"/>
                  </a:cubicBezTo>
                  <a:cubicBezTo>
                    <a:pt x="206829" y="1762724"/>
                    <a:pt x="195716" y="1765358"/>
                    <a:pt x="187760" y="1771722"/>
                  </a:cubicBezTo>
                  <a:cubicBezTo>
                    <a:pt x="181518" y="1776715"/>
                    <a:pt x="176456" y="1783026"/>
                    <a:pt x="170804" y="1788677"/>
                  </a:cubicBezTo>
                  <a:cubicBezTo>
                    <a:pt x="157988" y="1839930"/>
                    <a:pt x="166012" y="1811523"/>
                    <a:pt x="145368" y="1873448"/>
                  </a:cubicBezTo>
                  <a:lnTo>
                    <a:pt x="128412" y="1924311"/>
                  </a:lnTo>
                  <a:lnTo>
                    <a:pt x="111456" y="1941267"/>
                  </a:lnTo>
                  <a:cubicBezTo>
                    <a:pt x="108629" y="1952569"/>
                    <a:pt x="105597" y="1963822"/>
                    <a:pt x="102977" y="1975174"/>
                  </a:cubicBezTo>
                  <a:cubicBezTo>
                    <a:pt x="97118" y="2000559"/>
                    <a:pt x="94260" y="2026754"/>
                    <a:pt x="86020" y="2051468"/>
                  </a:cubicBezTo>
                  <a:cubicBezTo>
                    <a:pt x="80671" y="2067509"/>
                    <a:pt x="63684" y="2082279"/>
                    <a:pt x="52107" y="2093854"/>
                  </a:cubicBezTo>
                  <a:cubicBezTo>
                    <a:pt x="45398" y="2167648"/>
                    <a:pt x="60066" y="2170797"/>
                    <a:pt x="26672" y="2212534"/>
                  </a:cubicBezTo>
                  <a:cubicBezTo>
                    <a:pt x="21678" y="2218775"/>
                    <a:pt x="15368" y="2223837"/>
                    <a:pt x="9716" y="2229489"/>
                  </a:cubicBezTo>
                  <a:cubicBezTo>
                    <a:pt x="-3992" y="2270608"/>
                    <a:pt x="-2461" y="2253380"/>
                    <a:pt x="9716" y="2314260"/>
                  </a:cubicBezTo>
                  <a:cubicBezTo>
                    <a:pt x="11468" y="2323022"/>
                    <a:pt x="11875" y="2333373"/>
                    <a:pt x="18194" y="2339691"/>
                  </a:cubicBezTo>
                  <a:cubicBezTo>
                    <a:pt x="27131" y="2348627"/>
                    <a:pt x="41591" y="2349635"/>
                    <a:pt x="52107" y="2356645"/>
                  </a:cubicBezTo>
                  <a:cubicBezTo>
                    <a:pt x="58757" y="2361079"/>
                    <a:pt x="63947" y="2367460"/>
                    <a:pt x="69064" y="2373600"/>
                  </a:cubicBezTo>
                  <a:cubicBezTo>
                    <a:pt x="78109" y="2384453"/>
                    <a:pt x="86660" y="2395753"/>
                    <a:pt x="94498" y="2407509"/>
                  </a:cubicBezTo>
                  <a:cubicBezTo>
                    <a:pt x="103639" y="2421217"/>
                    <a:pt x="109209" y="2437384"/>
                    <a:pt x="119933" y="2449894"/>
                  </a:cubicBezTo>
                  <a:cubicBezTo>
                    <a:pt x="126565" y="2457630"/>
                    <a:pt x="136889" y="2461197"/>
                    <a:pt x="145368" y="2466849"/>
                  </a:cubicBezTo>
                  <a:cubicBezTo>
                    <a:pt x="148194" y="2480978"/>
                    <a:pt x="148787" y="2495744"/>
                    <a:pt x="153846" y="2509235"/>
                  </a:cubicBezTo>
                  <a:cubicBezTo>
                    <a:pt x="164747" y="2538299"/>
                    <a:pt x="174034" y="2533858"/>
                    <a:pt x="196238" y="2551620"/>
                  </a:cubicBezTo>
                  <a:cubicBezTo>
                    <a:pt x="202480" y="2556612"/>
                    <a:pt x="207542" y="2562923"/>
                    <a:pt x="213194" y="2568575"/>
                  </a:cubicBezTo>
                  <a:cubicBezTo>
                    <a:pt x="249934" y="2565749"/>
                    <a:pt x="286817" y="2564402"/>
                    <a:pt x="323413" y="2560097"/>
                  </a:cubicBezTo>
                  <a:cubicBezTo>
                    <a:pt x="334986" y="2558736"/>
                    <a:pt x="346084" y="2554685"/>
                    <a:pt x="357326" y="2551620"/>
                  </a:cubicBezTo>
                  <a:cubicBezTo>
                    <a:pt x="377176" y="2546207"/>
                    <a:pt x="396892" y="2540317"/>
                    <a:pt x="416674" y="2534666"/>
                  </a:cubicBezTo>
                  <a:cubicBezTo>
                    <a:pt x="422326" y="2529014"/>
                    <a:pt x="427489" y="2522827"/>
                    <a:pt x="433630" y="2517711"/>
                  </a:cubicBezTo>
                  <a:cubicBezTo>
                    <a:pt x="447154" y="2506442"/>
                    <a:pt x="472703" y="2491546"/>
                    <a:pt x="484501" y="2475326"/>
                  </a:cubicBezTo>
                  <a:cubicBezTo>
                    <a:pt x="502481" y="2450608"/>
                    <a:pt x="518414" y="2424462"/>
                    <a:pt x="535370" y="2399031"/>
                  </a:cubicBezTo>
                  <a:cubicBezTo>
                    <a:pt x="541022" y="2390554"/>
                    <a:pt x="549104" y="2383265"/>
                    <a:pt x="552326" y="2373600"/>
                  </a:cubicBezTo>
                  <a:cubicBezTo>
                    <a:pt x="563437" y="2340274"/>
                    <a:pt x="571973" y="2310674"/>
                    <a:pt x="594718" y="2280351"/>
                  </a:cubicBezTo>
                  <a:cubicBezTo>
                    <a:pt x="603196" y="2269048"/>
                    <a:pt x="612663" y="2258424"/>
                    <a:pt x="620153" y="2246443"/>
                  </a:cubicBezTo>
                  <a:cubicBezTo>
                    <a:pt x="626851" y="2235727"/>
                    <a:pt x="629763" y="2222817"/>
                    <a:pt x="637110" y="2212534"/>
                  </a:cubicBezTo>
                  <a:cubicBezTo>
                    <a:pt x="644079" y="2202779"/>
                    <a:pt x="654741" y="2196205"/>
                    <a:pt x="662544" y="2187103"/>
                  </a:cubicBezTo>
                  <a:cubicBezTo>
                    <a:pt x="671740" y="2176376"/>
                    <a:pt x="677987" y="2163185"/>
                    <a:pt x="687979" y="2153194"/>
                  </a:cubicBezTo>
                  <a:cubicBezTo>
                    <a:pt x="700775" y="2140400"/>
                    <a:pt x="718097" y="2132580"/>
                    <a:pt x="730371" y="2119285"/>
                  </a:cubicBezTo>
                  <a:cubicBezTo>
                    <a:pt x="828925" y="2012534"/>
                    <a:pt x="747213" y="2068493"/>
                    <a:pt x="832110" y="2017559"/>
                  </a:cubicBezTo>
                  <a:cubicBezTo>
                    <a:pt x="837762" y="2009082"/>
                    <a:pt x="841861" y="1999332"/>
                    <a:pt x="849067" y="1992128"/>
                  </a:cubicBezTo>
                  <a:cubicBezTo>
                    <a:pt x="856272" y="1984924"/>
                    <a:pt x="866833" y="1981884"/>
                    <a:pt x="874502" y="1975174"/>
                  </a:cubicBezTo>
                  <a:cubicBezTo>
                    <a:pt x="894147" y="1957987"/>
                    <a:pt x="921080" y="1932892"/>
                    <a:pt x="933850" y="1907357"/>
                  </a:cubicBezTo>
                  <a:cubicBezTo>
                    <a:pt x="937847" y="1899365"/>
                    <a:pt x="939190" y="1890292"/>
                    <a:pt x="942328" y="1881926"/>
                  </a:cubicBezTo>
                  <a:cubicBezTo>
                    <a:pt x="947671" y="1867677"/>
                    <a:pt x="952907" y="1853356"/>
                    <a:pt x="959284" y="1839540"/>
                  </a:cubicBezTo>
                  <a:cubicBezTo>
                    <a:pt x="988137" y="1777034"/>
                    <a:pt x="983052" y="1786936"/>
                    <a:pt x="1010155" y="1746291"/>
                  </a:cubicBezTo>
                  <a:cubicBezTo>
                    <a:pt x="1012981" y="1737814"/>
                    <a:pt x="1013675" y="1728295"/>
                    <a:pt x="1018632" y="1720860"/>
                  </a:cubicBezTo>
                  <a:cubicBezTo>
                    <a:pt x="1056135" y="1664615"/>
                    <a:pt x="1033286" y="1725467"/>
                    <a:pt x="1061024" y="1669997"/>
                  </a:cubicBezTo>
                  <a:cubicBezTo>
                    <a:pt x="1090912" y="1610229"/>
                    <a:pt x="1061986" y="1643604"/>
                    <a:pt x="1094937" y="1610656"/>
                  </a:cubicBezTo>
                  <a:cubicBezTo>
                    <a:pt x="1100590" y="1596528"/>
                    <a:pt x="1105713" y="1582176"/>
                    <a:pt x="1111893" y="1568271"/>
                  </a:cubicBezTo>
                  <a:cubicBezTo>
                    <a:pt x="1117027" y="1556723"/>
                    <a:pt x="1124157" y="1546096"/>
                    <a:pt x="1128851" y="1534363"/>
                  </a:cubicBezTo>
                  <a:cubicBezTo>
                    <a:pt x="1170757" y="1429610"/>
                    <a:pt x="1122996" y="1529114"/>
                    <a:pt x="1162764" y="1449592"/>
                  </a:cubicBezTo>
                  <a:cubicBezTo>
                    <a:pt x="1167067" y="1432380"/>
                    <a:pt x="1172420" y="1407281"/>
                    <a:pt x="1179720" y="1390252"/>
                  </a:cubicBezTo>
                  <a:cubicBezTo>
                    <a:pt x="1184699" y="1378636"/>
                    <a:pt x="1191699" y="1367958"/>
                    <a:pt x="1196677" y="1356343"/>
                  </a:cubicBezTo>
                  <a:cubicBezTo>
                    <a:pt x="1213187" y="1317825"/>
                    <a:pt x="1193912" y="1342152"/>
                    <a:pt x="1222112" y="1313957"/>
                  </a:cubicBezTo>
                  <a:cubicBezTo>
                    <a:pt x="1273351" y="1211489"/>
                    <a:pt x="1208091" y="1338491"/>
                    <a:pt x="1256025" y="1254617"/>
                  </a:cubicBezTo>
                  <a:cubicBezTo>
                    <a:pt x="1262296" y="1243645"/>
                    <a:pt x="1265398" y="1230818"/>
                    <a:pt x="1272981" y="1220708"/>
                  </a:cubicBezTo>
                  <a:cubicBezTo>
                    <a:pt x="1282574" y="1207920"/>
                    <a:pt x="1295590" y="1198103"/>
                    <a:pt x="1306895" y="1186800"/>
                  </a:cubicBezTo>
                  <a:lnTo>
                    <a:pt x="1323852" y="1169843"/>
                  </a:lnTo>
                  <a:cubicBezTo>
                    <a:pt x="1331389" y="1147235"/>
                    <a:pt x="1335314" y="1131461"/>
                    <a:pt x="1349286" y="1110506"/>
                  </a:cubicBezTo>
                  <a:cubicBezTo>
                    <a:pt x="1353720" y="1103856"/>
                    <a:pt x="1360590" y="1099203"/>
                    <a:pt x="1366243" y="1093551"/>
                  </a:cubicBezTo>
                  <a:cubicBezTo>
                    <a:pt x="1390584" y="996201"/>
                    <a:pt x="1356547" y="1116171"/>
                    <a:pt x="1391677" y="1034211"/>
                  </a:cubicBezTo>
                  <a:cubicBezTo>
                    <a:pt x="1415115" y="979532"/>
                    <a:pt x="1382984" y="1017471"/>
                    <a:pt x="1417113" y="983349"/>
                  </a:cubicBezTo>
                  <a:cubicBezTo>
                    <a:pt x="1422765" y="972046"/>
                    <a:pt x="1429631" y="961273"/>
                    <a:pt x="1434069" y="949440"/>
                  </a:cubicBezTo>
                  <a:cubicBezTo>
                    <a:pt x="1440601" y="932026"/>
                    <a:pt x="1446993" y="889270"/>
                    <a:pt x="1451025" y="873145"/>
                  </a:cubicBezTo>
                  <a:cubicBezTo>
                    <a:pt x="1453193" y="864476"/>
                    <a:pt x="1457049" y="856306"/>
                    <a:pt x="1459504" y="847714"/>
                  </a:cubicBezTo>
                  <a:cubicBezTo>
                    <a:pt x="1462705" y="836512"/>
                    <a:pt x="1463393" y="824514"/>
                    <a:pt x="1467982" y="813805"/>
                  </a:cubicBezTo>
                  <a:cubicBezTo>
                    <a:pt x="1471996" y="804441"/>
                    <a:pt x="1480381" y="797487"/>
                    <a:pt x="1484938" y="788374"/>
                  </a:cubicBezTo>
                  <a:cubicBezTo>
                    <a:pt x="1488936" y="780382"/>
                    <a:pt x="1490591" y="771420"/>
                    <a:pt x="1493417" y="762943"/>
                  </a:cubicBezTo>
                  <a:cubicBezTo>
                    <a:pt x="1488385" y="707593"/>
                    <a:pt x="1477045" y="656440"/>
                    <a:pt x="1493417" y="601877"/>
                  </a:cubicBezTo>
                  <a:cubicBezTo>
                    <a:pt x="1496437" y="591811"/>
                    <a:pt x="1530673" y="571392"/>
                    <a:pt x="1535809" y="567968"/>
                  </a:cubicBezTo>
                  <a:cubicBezTo>
                    <a:pt x="1541461" y="559491"/>
                    <a:pt x="1546400" y="550492"/>
                    <a:pt x="1552765" y="542537"/>
                  </a:cubicBezTo>
                  <a:cubicBezTo>
                    <a:pt x="1557759" y="536296"/>
                    <a:pt x="1565610" y="532436"/>
                    <a:pt x="1569722" y="525582"/>
                  </a:cubicBezTo>
                  <a:cubicBezTo>
                    <a:pt x="1602738" y="470562"/>
                    <a:pt x="1552193" y="526153"/>
                    <a:pt x="1595157" y="483197"/>
                  </a:cubicBezTo>
                  <a:cubicBezTo>
                    <a:pt x="1619175" y="411155"/>
                    <a:pt x="1585678" y="498994"/>
                    <a:pt x="1620592" y="440811"/>
                  </a:cubicBezTo>
                  <a:cubicBezTo>
                    <a:pt x="1625189" y="433149"/>
                    <a:pt x="1624637" y="423138"/>
                    <a:pt x="1629070" y="415380"/>
                  </a:cubicBezTo>
                  <a:cubicBezTo>
                    <a:pt x="1644433" y="388497"/>
                    <a:pt x="1658338" y="382283"/>
                    <a:pt x="1671461" y="356040"/>
                  </a:cubicBezTo>
                  <a:cubicBezTo>
                    <a:pt x="1675458" y="348048"/>
                    <a:pt x="1677113" y="339086"/>
                    <a:pt x="1679940" y="330609"/>
                  </a:cubicBezTo>
                  <a:cubicBezTo>
                    <a:pt x="1682766" y="302352"/>
                    <a:pt x="1684099" y="273905"/>
                    <a:pt x="1688418" y="245837"/>
                  </a:cubicBezTo>
                  <a:cubicBezTo>
                    <a:pt x="1690657" y="231288"/>
                    <a:pt x="1708789" y="209522"/>
                    <a:pt x="1688418" y="194974"/>
                  </a:cubicBezTo>
                  <a:cubicBezTo>
                    <a:pt x="1673873" y="184587"/>
                    <a:pt x="1653819" y="185416"/>
                    <a:pt x="1637548" y="178020"/>
                  </a:cubicBezTo>
                  <a:cubicBezTo>
                    <a:pt x="1622546" y="171202"/>
                    <a:pt x="1610676" y="158129"/>
                    <a:pt x="1595157" y="152588"/>
                  </a:cubicBezTo>
                  <a:cubicBezTo>
                    <a:pt x="1553890" y="137851"/>
                    <a:pt x="1494616" y="132605"/>
                    <a:pt x="1451025" y="127157"/>
                  </a:cubicBezTo>
                  <a:cubicBezTo>
                    <a:pt x="1430339" y="120262"/>
                    <a:pt x="1416590" y="118157"/>
                    <a:pt x="1400156" y="101725"/>
                  </a:cubicBezTo>
                  <a:cubicBezTo>
                    <a:pt x="1392951" y="94522"/>
                    <a:pt x="1385671" y="86178"/>
                    <a:pt x="1383200" y="76294"/>
                  </a:cubicBezTo>
                  <a:cubicBezTo>
                    <a:pt x="1379773" y="62587"/>
                    <a:pt x="1412873" y="0"/>
                    <a:pt x="1408634" y="0"/>
                  </a:cubicBezTo>
                  <a:close/>
                </a:path>
              </a:pathLst>
            </a:custGeom>
            <a:solidFill>
              <a:srgbClr val="949599"/>
            </a:solidFill>
            <a:ln>
              <a:noFill/>
            </a:ln>
            <a:effectLst/>
          </p:spPr>
          <p:txBody>
            <a:bodyPr vert="horz" wrap="square" lIns="0" tIns="47625" rIns="0" bIns="47625" numCol="1" spcCol="215900" anchor="ctr"/>
            <a:lstStyle/>
            <a:p>
              <a:pPr algn="ctr" defTabSz="951230">
                <a:spcBef>
                  <a:spcPts val="0"/>
                </a:spcBef>
                <a:spcAft>
                  <a:spcPts val="0"/>
                </a:spcAft>
                <a:tabLst/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endParaRPr lang="en-us" sz="2040"/>
            </a:p>
          </p:txBody>
        </p:sp>
        <p:sp>
          <p:nvSpPr>
            <p:cNvPr id="5" name="Freeform: Shape 7"/>
            <p:cNvSpPr>
              <a:extLst>
                <a:ext uri="smNativeData">
                  <pr:smNativeData xmlns:pr="smNativeData" val="SMDATA_13_fZHMWhMAAAAlAAAACwAAAA0AAAAAAAAAAEsAAAAAAAAASwAAAAAAAAABAAAAAAAAAAEAAABQAAAAAAAAAAAA4D8AAAAAAADgPwAAAAAAAOA/AAAAAAAA4D8AAAAAAADgPwAAAAAAAOA/AAAAAAAA4D8AAAAAAADgPwAAAAAAAOA/AAAAAAAA4D8CAAAAjAAAAAEAAAAAAAAAvL3BA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DaEQAMAAAAEAAAAAAAAAAAAAAAAAAAAAAAAAAeAAAAaAAAAAAAAAAAAAAAAAAAAAAAAAAAAAAAECcAABAnAAAAAAAAAAAAAAAAAAAAAAAAAAAAAAAAAAAAAAAAAAAAABQAAAAAAAAAwMD/AAAAAABkAAAAMgAAAAAAAABkAAAAAAAAAH9/fwAKAAAAHwAAAFQAAAC8vcEAUFBQAQAAAAAAAAAAAAAAAAAAAAAAAAAAAAAAAAAAAAAAAAAAig8TAH9/fwAAcsYDzMzMAMDA/wB/f38AAAAAAAAAAAAAAAAAAAAAAAAAAAAhAAAAGAAAABQAAACeHQAAXxwAAP4mAAD7HgAAAAAAACYAAAAIAAAA//////////8="/>
                </a:ext>
              </a:extLst>
            </p:cNvSpPr>
            <p:nvPr/>
          </p:nvSpPr>
          <p:spPr>
            <a:xfrm>
              <a:off x="4814570" y="4612005"/>
              <a:ext cx="1524000" cy="424180"/>
            </a:xfrm>
            <a:custGeom>
              <a:avLst/>
              <a:gdLst/>
              <a:ahLst/>
              <a:cxnLst/>
              <a:rect l="0" t="0" r="1524000" b="424180"/>
              <a:pathLst>
                <a:path w="1524000" h="424180">
                  <a:moveTo>
                    <a:pt x="94731" y="16967"/>
                  </a:moveTo>
                  <a:cubicBezTo>
                    <a:pt x="148414" y="0"/>
                    <a:pt x="183081" y="0"/>
                    <a:pt x="374450" y="0"/>
                  </a:cubicBezTo>
                  <a:cubicBezTo>
                    <a:pt x="428207" y="0"/>
                    <a:pt x="481817" y="5655"/>
                    <a:pt x="535500" y="8483"/>
                  </a:cubicBezTo>
                  <a:cubicBezTo>
                    <a:pt x="565565" y="12781"/>
                    <a:pt x="636486" y="20844"/>
                    <a:pt x="662646" y="33935"/>
                  </a:cubicBezTo>
                  <a:cubicBezTo>
                    <a:pt x="673948" y="39590"/>
                    <a:pt x="685580" y="44627"/>
                    <a:pt x="696551" y="50901"/>
                  </a:cubicBezTo>
                  <a:cubicBezTo>
                    <a:pt x="705396" y="55960"/>
                    <a:pt x="712868" y="63308"/>
                    <a:pt x="721980" y="67868"/>
                  </a:cubicBezTo>
                  <a:cubicBezTo>
                    <a:pt x="745652" y="79715"/>
                    <a:pt x="784874" y="81709"/>
                    <a:pt x="806743" y="84836"/>
                  </a:cubicBezTo>
                  <a:cubicBezTo>
                    <a:pt x="843474" y="82008"/>
                    <a:pt x="880148" y="78290"/>
                    <a:pt x="916936" y="76352"/>
                  </a:cubicBezTo>
                  <a:cubicBezTo>
                    <a:pt x="1147711" y="64195"/>
                    <a:pt x="1060523" y="90659"/>
                    <a:pt x="1154273" y="59385"/>
                  </a:cubicBezTo>
                  <a:cubicBezTo>
                    <a:pt x="1162750" y="53729"/>
                    <a:pt x="1170163" y="45997"/>
                    <a:pt x="1179702" y="42417"/>
                  </a:cubicBezTo>
                  <a:cubicBezTo>
                    <a:pt x="1193192" y="37354"/>
                    <a:pt x="1208020" y="37063"/>
                    <a:pt x="1222084" y="33935"/>
                  </a:cubicBezTo>
                  <a:cubicBezTo>
                    <a:pt x="1233457" y="31406"/>
                    <a:pt x="1244688" y="28279"/>
                    <a:pt x="1255990" y="25451"/>
                  </a:cubicBezTo>
                  <a:cubicBezTo>
                    <a:pt x="1261641" y="19795"/>
                    <a:pt x="1264990" y="9279"/>
                    <a:pt x="1272942" y="8483"/>
                  </a:cubicBezTo>
                  <a:cubicBezTo>
                    <a:pt x="1315957" y="4177"/>
                    <a:pt x="1341087" y="14735"/>
                    <a:pt x="1374658" y="33935"/>
                  </a:cubicBezTo>
                  <a:cubicBezTo>
                    <a:pt x="1383503" y="38993"/>
                    <a:pt x="1392133" y="44532"/>
                    <a:pt x="1400087" y="50901"/>
                  </a:cubicBezTo>
                  <a:cubicBezTo>
                    <a:pt x="1406328" y="55898"/>
                    <a:pt x="1411389" y="62212"/>
                    <a:pt x="1417040" y="67868"/>
                  </a:cubicBezTo>
                  <a:cubicBezTo>
                    <a:pt x="1422691" y="79180"/>
                    <a:pt x="1426411" y="91685"/>
                    <a:pt x="1433993" y="101803"/>
                  </a:cubicBezTo>
                  <a:cubicBezTo>
                    <a:pt x="1443583" y="114600"/>
                    <a:pt x="1459032" y="122427"/>
                    <a:pt x="1467898" y="135737"/>
                  </a:cubicBezTo>
                  <a:lnTo>
                    <a:pt x="1484850" y="161188"/>
                  </a:lnTo>
                  <a:cubicBezTo>
                    <a:pt x="1490501" y="197950"/>
                    <a:pt x="1493291" y="235269"/>
                    <a:pt x="1501804" y="271475"/>
                  </a:cubicBezTo>
                  <a:cubicBezTo>
                    <a:pt x="1516075" y="332182"/>
                    <a:pt x="1538908" y="278838"/>
                    <a:pt x="1510280" y="364795"/>
                  </a:cubicBezTo>
                  <a:cubicBezTo>
                    <a:pt x="1507753" y="372383"/>
                    <a:pt x="1499720" y="376963"/>
                    <a:pt x="1493327" y="381762"/>
                  </a:cubicBezTo>
                  <a:cubicBezTo>
                    <a:pt x="1446692" y="416768"/>
                    <a:pt x="1456687" y="410953"/>
                    <a:pt x="1417040" y="424180"/>
                  </a:cubicBezTo>
                  <a:cubicBezTo>
                    <a:pt x="1371833" y="421352"/>
                    <a:pt x="1326490" y="420207"/>
                    <a:pt x="1281419" y="415696"/>
                  </a:cubicBezTo>
                  <a:cubicBezTo>
                    <a:pt x="1241856" y="411736"/>
                    <a:pt x="1250773" y="404194"/>
                    <a:pt x="1213608" y="390245"/>
                  </a:cubicBezTo>
                  <a:cubicBezTo>
                    <a:pt x="1121268" y="355587"/>
                    <a:pt x="1240205" y="412038"/>
                    <a:pt x="1145797" y="364795"/>
                  </a:cubicBezTo>
                  <a:cubicBezTo>
                    <a:pt x="1100590" y="367623"/>
                    <a:pt x="1055222" y="368533"/>
                    <a:pt x="1010176" y="373279"/>
                  </a:cubicBezTo>
                  <a:cubicBezTo>
                    <a:pt x="1001290" y="374215"/>
                    <a:pt x="993507" y="380008"/>
                    <a:pt x="984746" y="381762"/>
                  </a:cubicBezTo>
                  <a:cubicBezTo>
                    <a:pt x="965155" y="385683"/>
                    <a:pt x="945354" y="389036"/>
                    <a:pt x="925412" y="390245"/>
                  </a:cubicBezTo>
                  <a:cubicBezTo>
                    <a:pt x="852030" y="394697"/>
                    <a:pt x="778489" y="395901"/>
                    <a:pt x="705027" y="398729"/>
                  </a:cubicBezTo>
                  <a:cubicBezTo>
                    <a:pt x="696550" y="401557"/>
                    <a:pt x="688499" y="406439"/>
                    <a:pt x="679598" y="407213"/>
                  </a:cubicBezTo>
                  <a:cubicBezTo>
                    <a:pt x="466054" y="425798"/>
                    <a:pt x="233963" y="410848"/>
                    <a:pt x="26920" y="407213"/>
                  </a:cubicBezTo>
                  <a:cubicBezTo>
                    <a:pt x="18443" y="398729"/>
                    <a:pt x="2486" y="393718"/>
                    <a:pt x="1491" y="381762"/>
                  </a:cubicBezTo>
                  <a:cubicBezTo>
                    <a:pt x="-3441" y="322514"/>
                    <a:pt x="5034" y="262853"/>
                    <a:pt x="9967" y="203606"/>
                  </a:cubicBezTo>
                  <a:cubicBezTo>
                    <a:pt x="10710" y="194695"/>
                    <a:pt x="13847" y="185824"/>
                    <a:pt x="18444" y="178155"/>
                  </a:cubicBezTo>
                  <a:cubicBezTo>
                    <a:pt x="22555" y="171297"/>
                    <a:pt x="29745" y="166844"/>
                    <a:pt x="35396" y="161188"/>
                  </a:cubicBezTo>
                  <a:cubicBezTo>
                    <a:pt x="42116" y="141010"/>
                    <a:pt x="48800" y="123115"/>
                    <a:pt x="52348" y="101803"/>
                  </a:cubicBezTo>
                  <a:cubicBezTo>
                    <a:pt x="56094" y="79314"/>
                    <a:pt x="41047" y="33934"/>
                    <a:pt x="94731" y="16967"/>
                  </a:cubicBezTo>
                  <a:close/>
                </a:path>
              </a:pathLst>
            </a:custGeom>
            <a:solidFill>
              <a:srgbClr val="BCBDC1"/>
            </a:solidFill>
            <a:ln>
              <a:noFill/>
            </a:ln>
            <a:effectLst/>
          </p:spPr>
          <p:txBody>
            <a:bodyPr vert="horz" wrap="square" lIns="0" tIns="47625" rIns="0" bIns="47625" numCol="1" spcCol="215900" anchor="ctr"/>
            <a:lstStyle/>
            <a:p>
              <a:pPr algn="ctr" defTabSz="951230">
                <a:spcBef>
                  <a:spcPts val="0"/>
                </a:spcBef>
                <a:spcAft>
                  <a:spcPts val="0"/>
                </a:spcAft>
                <a:tabLst/>
                <a:defRPr lang="en-us">
                  <a:solidFill>
                    <a:srgbClr val="FFFFFF"/>
                  </a:solidFill>
                  <a:latin typeface="Segoe UI" pitchFamily="0" charset="0"/>
                  <a:ea typeface="Segoe UI" pitchFamily="0" charset="0"/>
                  <a:cs typeface="Segoe UI" pitchFamily="0" charset="0"/>
                </a:defRPr>
              </a:pPr>
              <a:endParaRPr lang="en-us" sz="2040"/>
            </a:p>
          </p:txBody>
        </p:sp>
      </p:grpSp>
      <p:sp>
        <p:nvSpPr>
          <p:cNvPr id="11" name="TextBox 10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PHAAAHAgAAJgrAADkEQAAECAAACYAAAAIAAAA//////////8="/>
              </a:ext>
            </a:extLst>
          </p:cNvSpPr>
          <p:nvPr/>
        </p:nvSpPr>
        <p:spPr>
          <a:xfrm>
            <a:off x="4683125" y="1318260"/>
            <a:ext cx="2403475" cy="159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>
                <a:solidFill>
                  <a:srgbClr val="F8F8F8"/>
                </a:solidFill>
              </a:rPr>
              <a:t>S&amp;V </a:t>
            </a:r>
            <a:endParaRPr lang="en-us" sz="2855">
              <a:solidFill>
                <a:srgbClr val="F8F8F8"/>
              </a:solidFill>
            </a:endParaRPr>
          </a:p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>
                <a:solidFill>
                  <a:srgbClr val="F8F8F8"/>
                </a:solidFill>
              </a:rPr>
              <a:t>and Lambeth</a:t>
            </a:r>
            <a:endParaRPr lang="en-us" sz="2855">
              <a:solidFill>
                <a:srgbClr val="F8F8F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Al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C6F2BC7-89E1-3ADD-AFD7-7F886599592A}" type="slidenum">
              <a:t>48</a:t>
            </a:fld>
          </a:p>
        </p:txBody>
      </p:sp>
      <p:pic>
        <p:nvPicPr>
          <p:cNvPr id="3" name="Picture 2" descr="&lt;strong&gt;World&lt;/strong&gt; Icon — Shine Set: global, globe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KwgAAHQWAAArFwAAdCU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327785" y="3649980"/>
            <a:ext cx="2438400" cy="24384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3" descr="&lt;strong&gt;World&lt;/strong&gt; Icon — Shine Set: global, globe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gNd4CDAAAABAAAAAAAAAAAAAAAAAAAAAAAAAAHgAAAGgAAAAAAAAAAAAAAAAAAAAAAAAAAAAAABAnAAAQJwAAAAAAAAAAAAAAAAAAAAAAAAAAAAAAAAAAAAAAAAAAAAAUAAAAAAAAAMDA/wAAAAAAZAAAADIAAAAAAAAAAAAAAGQAAAC9jIgACgAAAB8AAABUAAAAuhQaBVBQUAEAAAAAAAAAAAAAAAAAAAAAAAAAAAAAAAAAAAAAAAAAAP///wJ/f38AAHLGA8zMzADAwP8AvYyIAAAAAAAAAAAAAAAAAP///wAAAAAAIQAAABgAAAAUAAAAOCIAAHQWAAA4MQAAdCU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8C88">
                <a:tint val="40000"/>
                <a:satMod val="400000"/>
              </a:srgbClr>
            </a:duotone>
          </a:blip>
          <a:stretch>
            <a:fillRect/>
          </a:stretch>
        </p:blipFill>
        <p:spPr>
          <a:xfrm>
            <a:off x="5562600" y="3649980"/>
            <a:ext cx="2438400" cy="2438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0k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EAwAA0xAAANIaAAC8FgAAECAAACYAAAAIAAAA//////////8="/>
              </a:ext>
            </a:extLst>
          </p:cNvSpPr>
          <p:nvPr/>
        </p:nvSpPr>
        <p:spPr>
          <a:xfrm>
            <a:off x="490220" y="2734945"/>
            <a:ext cx="3869690" cy="960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 algn="ctr"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 b="1"/>
              <a:t>Observed Data from the Real world</a:t>
            </a:r>
            <a:endParaRPr lang="en-us" sz="2400" b="1"/>
          </a:p>
        </p:txBody>
      </p:sp>
      <p:sp>
        <p:nvSpPr>
          <p:cNvPr id="6" name="TextBox 5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XHwAA0xAAAD42AAC8FgAAECAAACYAAAAIAAAA//////////8="/>
              </a:ext>
            </a:extLst>
          </p:cNvSpPr>
          <p:nvPr/>
        </p:nvSpPr>
        <p:spPr>
          <a:xfrm>
            <a:off x="5175885" y="2734945"/>
            <a:ext cx="3641725" cy="960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 algn="ctr"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 b="1"/>
              <a:t>No data from the Counterfactual world</a:t>
            </a:r>
            <a:endParaRPr lang="en-us" sz="2400" b="1"/>
          </a:p>
        </p:txBody>
      </p:sp>
      <p:pic>
        <p:nvPicPr>
          <p:cNvPr id="7" name="Picture 2" descr="https://archive.cnx.org/resources/d4aff46e98cf3edeee2fd2d790eef6322fbf00a8/Figure_04_01_02.jp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HLg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aAEAAJQAAACYFgAAMwk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3980"/>
            <a:ext cx="3444240" cy="14014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2" descr="https://archive.cnx.org/resources/d4aff46e98cf3edeee2fd2d790eef6322fbf00a8/Figure_04_01_02.jp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iBcAALQAAABwOAAAUwk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825240" y="114300"/>
            <a:ext cx="5349240" cy="14014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7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oAQAAMwsAAIgXAAAQDwAAECAAACYAAAAIAAAA//////////8="/>
              </a:ext>
            </a:extLst>
          </p:cNvSpPr>
          <p:nvPr/>
        </p:nvSpPr>
        <p:spPr>
          <a:xfrm>
            <a:off x="228600" y="1820545"/>
            <a:ext cx="3596640" cy="628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/>
              <a:t>INTERVENTION</a:t>
            </a:r>
            <a:endParaRPr lang="en-us" sz="2400"/>
          </a:p>
        </p:txBody>
      </p:sp>
      <p:sp>
        <p:nvSpPr>
          <p:cNvPr id="10" name="TextBox 10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Vk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oAQAAoiUAAIgXAAB/KQAAECAAACYAAAAIAAAA//////////8="/>
              </a:ext>
            </a:extLst>
          </p:cNvSpPr>
          <p:nvPr/>
        </p:nvSpPr>
        <p:spPr>
          <a:xfrm>
            <a:off x="228600" y="6117590"/>
            <a:ext cx="3596640" cy="628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/>
              <a:t>COUNTERFACTUAL</a:t>
            </a:r>
            <a:endParaRPr lang="en-us" sz="2400"/>
          </a:p>
        </p:txBody>
      </p:sp>
      <p:sp>
        <p:nvSpPr>
          <p:cNvPr id="11" name="TextBox 11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qDcs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RAAAAvwgAAF8YAACbDAAAECAAACYAAAAIAAAA//////////8="/>
              </a:ext>
            </a:extLst>
          </p:cNvSpPr>
          <p:nvPr/>
        </p:nvSpPr>
        <p:spPr>
          <a:xfrm>
            <a:off x="92075" y="1421765"/>
            <a:ext cx="3869690" cy="627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 algn="ctr"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 b="1"/>
              <a:t>Real world</a:t>
            </a:r>
            <a:endParaRPr lang="en-us" sz="2400" b="1"/>
          </a:p>
        </p:txBody>
      </p:sp>
      <p:sp>
        <p:nvSpPr>
          <p:cNvPr id="12" name="TextBox 12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m4AAg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GGgAA2AgAACA0AAC1DAAAECAAACYAAAAIAAAA//////////8="/>
              </a:ext>
            </a:extLst>
          </p:cNvSpPr>
          <p:nvPr/>
        </p:nvSpPr>
        <p:spPr>
          <a:xfrm>
            <a:off x="4230370" y="1437640"/>
            <a:ext cx="4243070" cy="628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 algn="ctr"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 b="1"/>
              <a:t>Acting in the Real world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CoGww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VE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1523365"/>
          </a:xfrm>
        </p:spPr>
        <p:txBody>
          <a:bodyPr/>
          <a:lstStyle/>
          <a:p>
            <a:pPr>
              <a:defRPr lang="en-us"/>
            </a:pPr>
            <a:r>
              <a:t>A way to combine the ideas of an intervention and counterfactual. </a:t>
            </a:r>
          </a:p>
          <a:p>
            <a:pPr>
              <a:defRPr lang="en-us"/>
            </a:pPr>
            <a:r>
              <a:rPr lang="en-us" i="1"/>
              <a:t>Q. : Estimate the effect of fertilizers. </a:t>
            </a:r>
            <a:endParaRPr lang="en-us" i="1"/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8W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Fisher experiment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P9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5F14F34-7AC8-A4B9-8649-8CEC010770D9}" type="slidenum">
              <a:t>49</a:t>
            </a:fld>
          </a:p>
        </p:txBody>
      </p:sp>
      <p:sp>
        <p:nvSpPr>
          <p:cNvPr id="5" name="Rectangle 4"/>
          <p:cNvSpPr>
            <a:extLst>
              <a:ext uri="smNativeData">
                <pr:smNativeData xmlns:pr="smNativeData" val="SMDATA_13_fZHMWhMAAAAlAAAAZAAAAA0AAAAAAAAAAEkAAAAAAAAASQAAAAAAAAABAAAAAAAAAAEAAABQAAAAAAAAAAAA4D8AAAAAAADgPwAAAAAAAOA/AAAAAAAA4D8AAAAAAADgPwAAAAAAAOA/AAAAAAAA4D8AAAAAAADgPwAAAAAAAOA/AAAAAAAA4D8CAAAAjAAAAAEAAAAAAAAAAIJyAFBQUAgAAAAAAAAAAAAAAAAAAAAAAAAAAAAAAAAAAAAAZAAAAAEAAABAAAAAAAAAAAAAAAA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gnIAUFBQAQAAAAAAAAAAAAAAAAAAAAAAAAAAAAAAAAAAAAAAAAAA////An9/fwAAcsYDzMzMAMDA/wB/f38AAAAAAAAAAAAAAAAAAAAAAAAAAAAhAAAAGAAAABQAAABgAwAAwxEAAPAYAABjJgAAEAAAACYAAAAIAAAA//////////8="/>
              </a:ext>
            </a:extLst>
          </p:cNvSpPr>
          <p:nvPr/>
        </p:nvSpPr>
        <p:spPr>
          <a:xfrm>
            <a:off x="548640" y="2887345"/>
            <a:ext cx="3505200" cy="3352800"/>
          </a:xfrm>
          <a:prstGeom prst="rect">
            <a:avLst/>
          </a:prstGeom>
          <a:solidFill>
            <a:srgbClr val="008272"/>
          </a:solidFill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6" name="Rectangle 5"/>
          <p:cNvSpPr>
            <a:extLst>
              <a:ext uri="smNativeData">
                <pr:smNativeData xmlns:pr="smNativeData" val="SMDATA_13_fZHMWhMAAAAlAAAAZAAAAA0AAAAAAAAAAEkAAAAAAAAASQAAAAAAAAABAAAAAAAAAAEAAABQAAAAAAAAAAAA4D8AAAAAAADgPwAAAAAAAOA/AAAAAAAA4D8AAAAAAADgPwAAAAAAAOA/AAAAAAAA4D8AAAAAAADgPwAAAAAAAOA/AAAAAAAA4D8CAAAAjAAAAAEAAAAAAAAAAIJyAFBQUAgAAAAAAAAAAAAAAAAAAAAAAAAAAAAAAAAAAAAAZAAAAAEAAABAAAAAAAAAAAAAAAA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/34MAAAAEAAAAAAAAAAAAAAAAAAAAAAAAAAeAAAAaAAAAAAAAAAAAAAAAAAAAAAAAAAAAAAAECcAABAnAAAAAAAAAAAAAAAAAAAAAAAAAAAAAAAAAAAAAAAAAAAAABQAAAAAAAAAwMD/AAAAAABkAAAAMgAAAAAAAABkAAAAAAAAAH9/fwAKAAAAHwAAAFQAAAAAgnIAUFBQAQAAAAAAAAAAAAAAAAAAAAAAAAAAAAAAAAAAAAAAAAAA////An9/fwAAcsYDzMzMAMDA/wB/f38AAAAAAAAAAAAAAAAAAAAAAAAAAAAhAAAAGAAAABQAAAC9HQAAwxEAAE0zAABjJgAAEAAAACYAAAAIAAAA//////////8="/>
              </a:ext>
            </a:extLst>
          </p:cNvSpPr>
          <p:nvPr/>
        </p:nvSpPr>
        <p:spPr>
          <a:xfrm>
            <a:off x="4834255" y="2887345"/>
            <a:ext cx="3505200" cy="3352800"/>
          </a:xfrm>
          <a:prstGeom prst="rect">
            <a:avLst/>
          </a:prstGeom>
          <a:solidFill>
            <a:srgbClr val="008272"/>
          </a:solidFill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7" name="Straight Connector 7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oE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CFKAAAwxEAAIUoAABjJgAAEAAAACYAAAAIAAAA//////////8="/>
              </a:ext>
            </a:extLst>
          </p:cNvSpPr>
          <p:nvPr/>
        </p:nvSpPr>
        <p:spPr>
          <a:xfrm>
            <a:off x="6586855" y="2887345"/>
            <a:ext cx="0" cy="33528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TextBox 8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zX7zQ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bEAAAGCcAAJAtAAD1KgAAECAAACYAAAAIAAAA//////////8="/>
              </a:ext>
            </a:extLst>
          </p:cNvSpPr>
          <p:nvPr/>
        </p:nvSpPr>
        <p:spPr>
          <a:xfrm>
            <a:off x="2740025" y="6355080"/>
            <a:ext cx="4666615" cy="628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 b="1"/>
              <a:t>Controlled experiment</a:t>
            </a:r>
            <a:endParaRPr lang="en-us" sz="2400" b="1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YD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AnAQAA1yEAAAA4AAB8JwAAEAAAACYAAAAIAAAAAQAAAAAAAAA="/>
              </a:ext>
            </a:extLst>
          </p:cNvSpPr>
          <p:nvPr>
            <p:ph type="title"/>
          </p:nvPr>
        </p:nvSpPr>
        <p:spPr>
          <a:xfrm>
            <a:off x="187325" y="5501005"/>
            <a:ext cx="8916035" cy="917575"/>
          </a:xfrm>
        </p:spPr>
        <p:txBody>
          <a:bodyPr/>
          <a:lstStyle/>
          <a:p>
            <a:pPr algn="ctr">
              <a:defRPr lang="en-us"/>
            </a:pPr>
            <a:r>
              <a:t>Observed data can be confounded, or even spurious.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Aj0wE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667C592-DCCB-3233-85DF-2A668B91737F}" type="slidenum">
              <a:t>5</a:t>
            </a:fld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cgAAAKAGAAC1OAAAVyE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2390" y="1076960"/>
            <a:ext cx="9145905" cy="43427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2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0E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SIwAARCcAANM1AAAlLQAAECAAACYAAAAIAAAA//////////8="/>
              </a:ext>
            </a:extLst>
          </p:cNvSpPr>
          <p:nvPr/>
        </p:nvSpPr>
        <p:spPr>
          <a:xfrm>
            <a:off x="5782310" y="6383020"/>
            <a:ext cx="2967355" cy="955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040">
                <a:hlinkClick r:id="rId4"/>
              </a:rPr>
              <a:t>www.tylervigen.com</a:t>
            </a:r>
            <a:endParaRPr lang="en-us" sz="2040"/>
          </a:p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endParaRPr lang="en-us" sz="204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QV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VE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1523365"/>
          </a:xfrm>
        </p:spPr>
        <p:txBody>
          <a:bodyPr/>
          <a:lstStyle/>
          <a:p>
            <a:pPr>
              <a:defRPr lang="en-us"/>
            </a:pPr>
            <a:r>
              <a:t>A way to combine the ideas of an intervention and counterfactual. </a:t>
            </a:r>
          </a:p>
          <a:p>
            <a:pPr>
              <a:defRPr lang="en-us"/>
            </a:pPr>
            <a:r>
              <a:rPr lang="en-us" i="1"/>
              <a:t>Q. : Estimate the effect of fertilizers. </a:t>
            </a:r>
            <a:endParaRPr lang="en-us" i="1"/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A4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Fisher experiment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A88w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51471FD-B388-4187-C6AC-45D23FE23010}" type="slidenum">
              <a:t>50</a:t>
            </a:fld>
          </a:p>
        </p:txBody>
      </p:sp>
      <p:sp>
        <p:nvSpPr>
          <p:cNvPr id="5" name="Rectangle 4"/>
          <p:cNvSpPr>
            <a:extLst>
              <a:ext uri="smNativeData">
                <pr:smNativeData xmlns:pr="smNativeData" val="SMDATA_13_fZHMWhMAAAAlAAAAZAAAAA0AAAAAAAAAAEkAAAAAAAAASQAAAAAAAAABAAAAAAAAAAEAAABQAAAAAAAAAAAA4D8AAAAAAADgPwAAAAAAAOA/AAAAAAAA4D8AAAAAAADgPwAAAAAAAOA/AAAAAAAA4D8AAAAAAADgPwAAAAAAAOA/AAAAAAAA4D8CAAAAjAAAAAEAAAAAAAAAAIJyAFBQUAgAAAAAAAAAAAAAAAAAAAAAAAAAAAAAAAAAAAAAZAAAAAEAAABAAAAAAAAAAAAAAAA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JCEtwIMAAAAEAAAAAAAAAAAAAAAAAAAAAAAAAAeAAAAaAAAAAAAAAAAAAAAAAAAAAAAAAAAAAAAECcAABAnAAAAAAAAAAAAAAAAAAAAAAAAAAAAAAAAAAAAAAAAAAAAABQAAAAAAAAAwMD/AAAAAABkAAAAMgAAAAAAAABkAAAAAAAAAH9/fwAKAAAAHwAAAFQAAAAAgnIAUFBQAQAAAAAAAAAAAAAAAAAAAAAAAAAAAAAAAAAAAAAAAAAA////An9/fwAAcsYDzMzMAMDA/wB/f38AAAAAAAAAAAAAAAAAAAAAAAAAAAAhAAAAGAAAABQAAABgAwAAwxEAAPAYAABjJgAAEAAAACYAAAAIAAAA//////////8="/>
              </a:ext>
            </a:extLst>
          </p:cNvSpPr>
          <p:nvPr/>
        </p:nvSpPr>
        <p:spPr>
          <a:xfrm>
            <a:off x="548640" y="2887345"/>
            <a:ext cx="3505200" cy="3352800"/>
          </a:xfrm>
          <a:prstGeom prst="rect">
            <a:avLst/>
          </a:prstGeom>
          <a:solidFill>
            <a:srgbClr val="008272"/>
          </a:solidFill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6" name="Rectangle 5"/>
          <p:cNvSpPr>
            <a:extLst>
              <a:ext uri="smNativeData">
                <pr:smNativeData xmlns:pr="smNativeData" val="SMDATA_13_fZHMWhMAAAAlAAAAZAAAAA0AAAAAAAAAAEkAAAAAAAAASQAAAAAAAAABAAAAAAAAAAEAAABQAAAAAAAAAAAA4D8AAAAAAADgPwAAAAAAAOA/AAAAAAAA4D8AAAAAAADgPwAAAAAAAOA/AAAAAAAA4D8AAAAAAADgPwAAAAAAAOA/AAAAAAAA4D8CAAAAjAAAAAEAAAAAAAAAAIJyAFBQUAgAAAAAAAAAAAAAAAAAAAAAAAAAAAAAAAAAAAAAZAAAAAEAAABAAAAAAAAAAAAAAAA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gnIAUFBQAQAAAAAAAAAAAAAAAAAAAAAAAAAAAAAAAAAAAAAAAAAA////An9/fwAAcsYDzMzMAMDA/wB/f38AAAAAAAAAAAAAAAAAAAAAAAAAAAAhAAAAGAAAABQAAAC9HQAAwxEAAE0zAABjJgAAEAAAACYAAAAIAAAA//////////8="/>
              </a:ext>
            </a:extLst>
          </p:cNvSpPr>
          <p:nvPr/>
        </p:nvSpPr>
        <p:spPr>
          <a:xfrm>
            <a:off x="4834255" y="2887345"/>
            <a:ext cx="3505200" cy="3352800"/>
          </a:xfrm>
          <a:prstGeom prst="rect">
            <a:avLst/>
          </a:prstGeom>
          <a:solidFill>
            <a:srgbClr val="008272"/>
          </a:solidFill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7" name="TextBox 8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thuB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bEAAAGCcAAJAtAAD1KgAAECAAACYAAAAIAAAA//////////8="/>
              </a:ext>
            </a:extLst>
          </p:cNvSpPr>
          <p:nvPr/>
        </p:nvSpPr>
        <p:spPr>
          <a:xfrm>
            <a:off x="2740025" y="6355080"/>
            <a:ext cx="4666615" cy="628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 b="1"/>
              <a:t>Natural experiment</a:t>
            </a:r>
            <a:endParaRPr lang="en-us" sz="2400" b="1"/>
          </a:p>
        </p:txBody>
      </p:sp>
      <p:sp>
        <p:nvSpPr>
          <p:cNvPr id="8" name="Oval 6"/>
          <p:cNvSpPr>
            <a:extLst>
              <a:ext uri="smNativeData">
                <pr:smNativeData xmlns:pr="smNativeData" val="SMDATA_13_fZHMWhMAAAAlAAAAZgAAAA0AAAAAAAAAAEkAAAAAAAAASQAAAAAAAAABAAAAAAAAAAEAAABQAAAAAAAAAAAA8D8AAAAAAADwPwAAAAAAAOA/AAAAAAAA4D8AAAAAAADgPwAAAAAAAOA/AAAAAAAA4D8AAAAAAADgPwAAAAAAAOA/AAAAAAAA4D8CAAAAjAAAAAEAAAAAAAAA0tLSC1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4rLbAMAAAAEAAAAAAAAAAAAAAAAAAAAAAAAAAeAAAAaAAAAAAAAAAAAAAAAAAAAAAAAAAAAAAAECcAABAnAAAAAAAAAAAAAAAAAAAAAAAAAAAAAAAAAAAAAAAAAAAAABQAAAAAAAAAwMD/AAAAAABkAAAAMgAAAAAAAABkAAAAAAAAAH9/fwAKAAAAHwAAAFQAAADS0tIEUFBQAQAAAAAAAAAAAAAAAAAAAAAAAAAAAAAAAAAAAAAAAAAAig8TAH9/fwAAcsYDzMzMAMDA/wB/f38AAAAAAAAAAAAAAAAAAAAAAAAAAAAhAAAAGAAAABQAAAAWHwAAgxUAADIjAADLGAAAEAAAACYAAAAIAAAA//////////8="/>
              </a:ext>
            </a:extLst>
          </p:cNvSpPr>
          <p:nvPr/>
        </p:nvSpPr>
        <p:spPr>
          <a:xfrm>
            <a:off x="5053330" y="3496945"/>
            <a:ext cx="668020" cy="5334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9" name="Oval 10"/>
          <p:cNvSpPr>
            <a:extLst>
              <a:ext uri="smNativeData">
                <pr:smNativeData xmlns:pr="smNativeData" val="SMDATA_13_fZHMWhMAAAAlAAAAZgAAAA0AAAAAAAAAAEkAAAAAAAAASQAAAAAAAAABAAAAAAAAAAEAAABQAAAAAAAAAAAA8D8AAAAAAADwPwAAAAAAAOA/AAAAAAAA4D8AAAAAAADgPwAAAAAAAOA/AAAAAAAA4D8AAAAAAADgPwAAAAAAAOA/AAAAAAAA4D8CAAAAjAAAAAEAAAAAAAAA0tLSC1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lYIDwMAAAAEAAAAAAAAAAAAAAAAAAAAAAAAAAeAAAAaAAAAAAAAAAAAAAAAAAAAAAAAAAAAAAAECcAABAnAAAAAAAAAAAAAAAAAAAAAAAAAAAAAAAAAAAAAAAAAAAAABQAAAAAAAAAwMD/AAAAAABkAAAAMgAAAAAAAABkAAAAAAAAAH9/fwAKAAAAHwAAAFQAAADS0tIEUFBQAQAAAAAAAAAAAAAAAAAAAAAAAAAAAAAAAAAAAAAAAAAAig8TAH9/fwAAcsYDzMzMAMDA/wB/f38AAAAAAAAAAAAAAAAAAAAAAAAAAAAhAAAAGAAAABQAAAA4KwAAWB8AAAcxAACXIwAAEAAAACYAAAAIAAAA//////////8="/>
              </a:ext>
            </a:extLst>
          </p:cNvSpPr>
          <p:nvPr/>
        </p:nvSpPr>
        <p:spPr>
          <a:xfrm>
            <a:off x="7025640" y="5095240"/>
            <a:ext cx="944245" cy="69024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10" name="Oval 11"/>
          <p:cNvSpPr>
            <a:extLst>
              <a:ext uri="smNativeData">
                <pr:smNativeData xmlns:pr="smNativeData" val="SMDATA_13_fZHMWhMAAAAlAAAAZgAAAA0AAAAAAAAAAEkAAAAAAAAASQAAAAAAAAABAAAAAAAAAAEAAABQAAAAAAAAAAAA8D8AAAAAAADwPwAAAAAAAOA/AAAAAAAA4D8AAAAAAADgPwAAAAAAAOA/AAAAAAAA4D8AAAAAAADgPwAAAAAAAOA/AAAAAAAA4D8CAAAAjAAAAAEAAAAAAAAA0tLSC1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S0tIEUFBQAQAAAAAAAAAAAAAAAAAAAAAAAAAAAAAAAAAAAAAAAAAAig8TAH9/fwAAcsYDzMzMAMDA/wB/f38AAAAAAAAAAAAAAAAAAAAAAAAAAAAhAAAAGAAAABQAAAA1HwAAhRwAAFEjAADDIAAAEAAAACYAAAAIAAAA//////////8="/>
              </a:ext>
            </a:extLst>
          </p:cNvSpPr>
          <p:nvPr/>
        </p:nvSpPr>
        <p:spPr>
          <a:xfrm>
            <a:off x="5073015" y="4636135"/>
            <a:ext cx="668020" cy="68961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11" name="Oval 12"/>
          <p:cNvSpPr>
            <a:extLst>
              <a:ext uri="smNativeData">
                <pr:smNativeData xmlns:pr="smNativeData" val="SMDATA_13_fZHMWhMAAAAlAAAAZgAAAA0AAAAAAAAAAEkAAAAAAAAASQAAAAAAAAABAAAAAAAAAAEAAABQAAAAAAAAAAAA8D8AAAAAAADwPwAAAAAAAOA/AAAAAAAA4D8AAAAAAADgPwAAAAAAAOA/AAAAAAAA4D8AAAAAAADgPwAAAAAAAOA/AAAAAAAA4D8CAAAAjAAAAAEAAAAAAAAA0tLSC1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S0tIEUFBQAQAAAAAAAAAAAAAAAAAAAAAAAAAAAAAAAAAAAAAAAAAAig8TAH9/fwAAcsYDzMzMAMDA/wB/f38AAAAAAAAAAAAAAAAAAAAAAAAAAAAhAAAAGAAAABQAAADpKAAALRQAALUtAAB1FwAAEAAAACYAAAAIAAAA//////////8="/>
              </a:ext>
            </a:extLst>
          </p:cNvSpPr>
          <p:nvPr/>
        </p:nvSpPr>
        <p:spPr>
          <a:xfrm>
            <a:off x="6650355" y="3279775"/>
            <a:ext cx="779780" cy="5334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VE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1523365"/>
          </a:xfrm>
        </p:spPr>
        <p:txBody>
          <a:bodyPr/>
          <a:lstStyle/>
          <a:p>
            <a:pPr>
              <a:defRPr lang="en-us"/>
            </a:pPr>
            <a:r>
              <a:t>A way to combine the ideas of an intervention and counterfactual. </a:t>
            </a:r>
          </a:p>
          <a:p>
            <a:pPr>
              <a:defRPr lang="en-us"/>
            </a:pPr>
            <a:r>
              <a:rPr lang="en-us" i="1"/>
              <a:t>Q. : Estimate the effect of fertilizers. </a:t>
            </a:r>
            <a:endParaRPr lang="en-us" i="1"/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Fisher experiment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F13643E-70D2-4692-9CAB-86C72AE56AD3}" type="slidenum">
              <a:t>51</a:t>
            </a:fld>
          </a:p>
        </p:txBody>
      </p:sp>
      <p:sp>
        <p:nvSpPr>
          <p:cNvPr id="5" name="Rectangle 4"/>
          <p:cNvSpPr>
            <a:extLst>
              <a:ext uri="smNativeData">
                <pr:smNativeData xmlns:pr="smNativeData" val="SMDATA_13_fZHMWhMAAAAlAAAAZAAAAA0AAAAAAAAAAEkAAAAAAAAASQAAAAAAAAABAAAAAAAAAAEAAABQAAAAAAAAAAAA4D8AAAAAAADgPwAAAAAAAOA/AAAAAAAA4D8AAAAAAADgPwAAAAAAAOA/AAAAAAAA4D8AAAAAAADgPwAAAAAAAOA/AAAAAAAA4D8CAAAAjAAAAAEAAAAAAAAAAIJyAFBQUAgAAAAAAAAAAAAAAAAAAAAAAAAAAAAAAAAAAAAAZAAAAAEAAABAAAAAAAAAAAAAAAA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gnIAUFBQAQAAAAAAAAAAAAAAAAAAAAAAAAAAAAAAAAAAAAAAAAAA////An9/fwAAcsYDzMzMAMDA/wB/f38AAAAAAAAAAAAAAAAAAAAAAAAAAAAhAAAAGAAAABQAAABgAwAAwxEAAPAYAABjJgAAEAAAACYAAAAIAAAA//////////8="/>
              </a:ext>
            </a:extLst>
          </p:cNvSpPr>
          <p:nvPr/>
        </p:nvSpPr>
        <p:spPr>
          <a:xfrm>
            <a:off x="548640" y="2887345"/>
            <a:ext cx="3505200" cy="3352800"/>
          </a:xfrm>
          <a:prstGeom prst="rect">
            <a:avLst/>
          </a:prstGeom>
          <a:solidFill>
            <a:srgbClr val="008272"/>
          </a:solidFill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6" name="Rectangle 5"/>
          <p:cNvSpPr>
            <a:extLst>
              <a:ext uri="smNativeData">
                <pr:smNativeData xmlns:pr="smNativeData" val="SMDATA_13_fZHMWhMAAAAlAAAAZAAAAA0AAAAAAAAAAEkAAAAAAAAASQAAAAAAAAABAAAAAAAAAAEAAABQAAAAAAAAAAAA4D8AAAAAAADgPwAAAAAAAOA/AAAAAAAA4D8AAAAAAADgPwAAAAAAAOA/AAAAAAAA4D8AAAAAAADgPwAAAAAAAOA/AAAAAAAA4D8CAAAAjAAAAAEAAAAAAAAAAIJyAFBQUAgAAAAAAAAAAAAAAAAAAAAAAAAAAAAAAAAAAAAAZAAAAAEAAABAAAAAAAAAAAAAAAA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gnIAUFBQAQAAAAAAAAAAAAAAAAAAAAAAAAAAAAAAAAAAAAAAAAAA////An9/fwAAcsYDzMzMAMDA/wB/f38AAAAAAAAAAAAAAAAAAAAAAAAAAAAhAAAAGAAAABQAAAC9HQAAwxEAAE0zAABjJgAAEAAAACYAAAAIAAAA//////////8="/>
              </a:ext>
            </a:extLst>
          </p:cNvSpPr>
          <p:nvPr/>
        </p:nvSpPr>
        <p:spPr>
          <a:xfrm>
            <a:off x="4834255" y="2887345"/>
            <a:ext cx="3505200" cy="3352800"/>
          </a:xfrm>
          <a:prstGeom prst="rect">
            <a:avLst/>
          </a:prstGeom>
          <a:solidFill>
            <a:srgbClr val="008272"/>
          </a:solidFill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7" name="TextBox 8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gCgAAGCcAAJAtAAD1KgAAECAAACYAAAAIAAAA//////////8="/>
              </a:ext>
            </a:extLst>
          </p:cNvSpPr>
          <p:nvPr/>
        </p:nvSpPr>
        <p:spPr>
          <a:xfrm>
            <a:off x="1767840" y="6355080"/>
            <a:ext cx="5638800" cy="628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 b="1"/>
              <a:t>Randomized Controlled  experiment</a:t>
            </a:r>
            <a:endParaRPr lang="en-us" sz="2400" b="1"/>
          </a:p>
        </p:txBody>
      </p:sp>
      <p:sp>
        <p:nvSpPr>
          <p:cNvPr id="8" name="Straight Connector 9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ct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CFKAAAwxEAAIUoAABjJgAAEAAAACYAAAAIAAAA//////////8="/>
              </a:ext>
            </a:extLst>
          </p:cNvSpPr>
          <p:nvPr/>
        </p:nvSpPr>
        <p:spPr>
          <a:xfrm>
            <a:off x="6586855" y="2887345"/>
            <a:ext cx="0" cy="33528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Straight Connector 14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VgIEU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C9HQAAExwAAE0zAAATHAAAEAAAACYAAAAIAAAA//////////8="/>
              </a:ext>
            </a:extLst>
          </p:cNvSpPr>
          <p:nvPr/>
        </p:nvSpPr>
        <p:spPr>
          <a:xfrm>
            <a:off x="4834255" y="4563745"/>
            <a:ext cx="35052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10" name="Straight Connector 16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wASs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C9HQAAcxYAAE0zAABzFgAAEAAAACYAAAAIAAAA//////////8="/>
              </a:ext>
            </a:extLst>
          </p:cNvSpPr>
          <p:nvPr/>
        </p:nvSpPr>
        <p:spPr>
          <a:xfrm>
            <a:off x="4834255" y="3649345"/>
            <a:ext cx="35052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11" name="Straight Connector 18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G2g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C9HQAAOyEAAE0zAAA7IQAAEAAAACYAAAAIAAAA//////////8="/>
              </a:ext>
            </a:extLst>
          </p:cNvSpPr>
          <p:nvPr/>
        </p:nvSpPr>
        <p:spPr>
          <a:xfrm>
            <a:off x="4834255" y="5401945"/>
            <a:ext cx="35052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12" name="Straight Connector 20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gcg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AIwAAwxEAAEAjAABjJgAAEAAAACYAAAAIAAAA//////////8="/>
              </a:ext>
            </a:extLst>
          </p:cNvSpPr>
          <p:nvPr/>
        </p:nvSpPr>
        <p:spPr>
          <a:xfrm>
            <a:off x="5730240" y="2887345"/>
            <a:ext cx="0" cy="33528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13" name="Straight Connector 22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kP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BE/w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CQLQAAwxEAAJAtAABjJgAAEAAAACYAAAAIAAAA//////////8="/>
              </a:ext>
            </a:extLst>
          </p:cNvSpPr>
          <p:nvPr/>
        </p:nvSpPr>
        <p:spPr>
          <a:xfrm>
            <a:off x="7406640" y="2887345"/>
            <a:ext cx="0" cy="33528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pic>
        <p:nvPicPr>
          <p:cNvPr id="14" name="Picture 2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bBgAAHAZAAAsHgAAMB8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70020" y="4135120"/>
            <a:ext cx="934720" cy="9347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Ideal 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A1JAAAgwYAAGA5AABAD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885815" y="1058545"/>
                <a:ext cx="3441065" cy="9328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dirty="0"/>
                  <a:t>Naïve estimate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BKISVexcBs1LJaibz3YWB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1JAAAgwYAAGA5AABAD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885815" y="1058545"/>
                <a:ext cx="3441065" cy="932815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VJAAA1Q4AAA03AABJFAAAEAAAACYAAAAIAAAA//////////8="/>
                  </a:ext>
                </a:extLst>
              </p:cNvSpPr>
              <p:nvPr/>
            </p:nvSpPr>
            <p:spPr>
              <a:xfrm>
                <a:off x="5906135" y="2411095"/>
                <a:ext cx="3042920" cy="8864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109719" tIns="68574" rIns="109719" bIns="68574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99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2286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000" dirty="0"/>
                  <a:t>Causal estimate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JQ/dBp06z2v7tuTbBFoNiY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VJAAA1Q4AAA03AABJFAAAEAAAACYAAAAIAAAA//////////8="/>
                  </a:ext>
                </a:extLst>
              </p:cNvSpPr>
              <p:nvPr/>
            </p:nvSpPr>
            <p:spPr>
              <a:xfrm>
                <a:off x="5906135" y="2411095"/>
                <a:ext cx="3042920" cy="886460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5" name="TextBox 23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UGQAAAyAAALgjAADpIgAAECAAACYAAAAIAAAA//////////8="/>
              </a:ext>
            </a:extLst>
          </p:cNvSpPr>
          <p:nvPr/>
        </p:nvSpPr>
        <p:spPr>
          <a:xfrm>
            <a:off x="4198620" y="5203825"/>
            <a:ext cx="160782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Cloned user</a:t>
            </a:r>
          </a:p>
        </p:txBody>
      </p:sp>
      <p:pic>
        <p:nvPicPr>
          <p:cNvPr id="6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dElu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hAAAGcIAACyEwAAPRE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663190" y="136588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7" name="Right Arrow 7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BQAA3xMAAF8RAABWFgAAEAAAACYAAAAIAAAA//////////8="/>
              </a:ext>
            </a:extLst>
          </p:cNvSpPr>
          <p:nvPr/>
        </p:nvSpPr>
        <p:spPr>
          <a:xfrm rot="8414232">
            <a:off x="814070" y="3230245"/>
            <a:ext cx="2009775" cy="400685"/>
          </a:xfrm>
          <a:prstGeom prst="rightArrow">
            <a:avLst>
              <a:gd name="adj1" fmla="val 50000"/>
              <a:gd name="adj2" fmla="val 5005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8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FAAA2woAAGchAAB5EQAAEAAAACYAAAAIAAAA//////////8="/>
                  </a:ext>
                </a:extLst>
              </p:cNvSpPr>
              <p:nvPr/>
            </p:nvSpPr>
            <p:spPr>
              <a:xfrm>
                <a:off x="3315970" y="1764665"/>
                <a:ext cx="211391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8" name="Rounded Rectangle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DPYYzrbEmv5U90ZcfzuMQU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FAAA2woAAGchAAB5EQAAEAAAACYAAAAIAAAA//////////8="/>
                  </a:ext>
                </a:extLst>
              </p:cNvSpPr>
              <p:nvPr/>
            </p:nvSpPr>
            <p:spPr>
              <a:xfrm>
                <a:off x="3315970" y="1764665"/>
                <a:ext cx="2113915" cy="1075690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11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IQAANhoAALQtAAADIAAAEAAAACYAAAAIAAAA//////////8="/>
                  </a:ext>
                </a:extLst>
              </p:cNvSpPr>
              <p:nvPr/>
            </p:nvSpPr>
            <p:spPr>
              <a:xfrm>
                <a:off x="5429250" y="4260850"/>
                <a:ext cx="2000250" cy="94297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recommendations</a:t>
                </a:r>
              </a:p>
            </p:txBody>
          </p:sp>
        </mc:Choice>
        <mc:Fallback>
          <p:sp>
            <p:nvSpPr>
              <p:cNvPr id="9" name="Rounded Rectangle 11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EATUj85BP3hhwnIM/FlAh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IQAANhoAALQtAAADIAAAEAAAACYAAAAIAAAA//////////8="/>
                  </a:ext>
                </a:extLst>
              </p:cNvSpPr>
              <p:nvPr/>
            </p:nvSpPr>
            <p:spPr>
              <a:xfrm>
                <a:off x="5429250" y="4260850"/>
                <a:ext cx="2000250" cy="942975"/>
              </a:xfrm>
              <a:prstGeom prst="round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0" name="TextBox 1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FQAA+wcAAIIgAADhCgAAECAAACYAAAAIAAAA//////////8="/>
              </a:ext>
            </a:extLst>
          </p:cNvSpPr>
          <p:nvPr/>
        </p:nvSpPr>
        <p:spPr>
          <a:xfrm>
            <a:off x="3430270" y="1297305"/>
            <a:ext cx="185420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1" name="TextBox 16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wIQAALhcAAFYtAAATGgAAECAAACYAAAAIAAAA//////////8="/>
              </a:ext>
            </a:extLst>
          </p:cNvSpPr>
          <p:nvPr/>
        </p:nvSpPr>
        <p:spPr>
          <a:xfrm rot="21550527">
            <a:off x="5516880" y="3768090"/>
            <a:ext cx="185293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2" name="TextBox 19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CAAAxhYAAFcTAACsGQAAECAAACYAAAAIAAAA//////////8="/>
              </a:ext>
            </a:extLst>
          </p:cNvSpPr>
          <p:nvPr/>
        </p:nvSpPr>
        <p:spPr>
          <a:xfrm rot="21578045">
            <a:off x="1316990" y="3702050"/>
            <a:ext cx="1826895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New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22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uBgAAtRkAACMTAABSIAAAEAAAACYAAAAIAAAA//////////8="/>
                  </a:ext>
                </a:extLst>
              </p:cNvSpPr>
              <p:nvPr/>
            </p:nvSpPr>
            <p:spPr>
              <a:xfrm>
                <a:off x="1045210" y="4178935"/>
                <a:ext cx="206565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13" name="Rounded Rectangle 2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KcAPxglGsJREvp1NXj3pyc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uBgAAtRkAACMTAABSIAAAEAAAACYAAAAIAAAA//////////8="/>
                  </a:ext>
                </a:extLst>
              </p:cNvSpPr>
              <p:nvPr/>
            </p:nvSpPr>
            <p:spPr>
              <a:xfrm>
                <a:off x="1045210" y="4178935"/>
                <a:ext cx="2065655" cy="1075055"/>
              </a:xfrm>
              <a:prstGeom prst="roundRect">
                <a:avLst/>
              </a:prstGeom>
              <a:blipFill>
                <a:blip r:embed="rId7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4" name="Right Arrow 25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LEgAAaxQAAKgeAADjFgAAEAAAACYAAAAIAAAA//////////8="/>
              </a:ext>
            </a:extLst>
          </p:cNvSpPr>
          <p:nvPr/>
        </p:nvSpPr>
        <p:spPr>
          <a:xfrm rot="2533426">
            <a:off x="2973705" y="3319145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5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7935871-3FDA-C6AE-942B-C9FB1665629C}" type="slidenum">
              <a:t>52</a:t>
            </a:fld>
          </a:p>
        </p:txBody>
      </p:sp>
      <p:sp>
        <p:nvSpPr>
          <p:cNvPr id="16" name="TextBox 5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3AAAAkyMAAKU0AABwJwAAECAAACYAAAAIAAAA//////////8="/>
              </a:ext>
            </a:extLst>
          </p:cNvSpPr>
          <p:nvPr/>
        </p:nvSpPr>
        <p:spPr>
          <a:xfrm>
            <a:off x="156845" y="5782945"/>
            <a:ext cx="8401050" cy="628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/>
              <a:t>Ideally, requires creation of multiple worlds.</a:t>
            </a:r>
            <a:endParaRPr lang="en-us" sz="2400"/>
          </a:p>
        </p:txBody>
      </p:sp>
      <p:pic>
        <p:nvPicPr>
          <p:cNvPr id="17" name="Picture 1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SwIAAC0XAACbBQAAAyA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72745" y="376745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8" name="Picture 2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x0AAHwXAAAbIQAAUiA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843145" y="381762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 animBg="1"/>
      <p:bldP spid="18" grpId="0" animBg="1" advAuto="0"/>
    </p:bldLst>
    <p:extLst>
      <p:ext uri="smNativeData">
        <pr:smNativeData xmlns:pr="smNativeData" val="fZHMWgQAAAAFAAAA/////wEAAAABAAAAAAAAAAAAAAAAAAAAAAAAAAcAAAD/////AQAAAAEAAAAAAAAAAAAAAAAAAAAAAAAACQAAAP3///8BAAAAAQAAAAAAAAAAAAAAAAAAAAAAAAALAAAA/f///wEAAAABAAAAAAAAAAAAAAAAAAAAAAAAAA=="/>
      </p:ext>
    </p:extLst>
  </p:timing>
</p:sld>
</file>

<file path=ppt/slides/slide5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AIAQAAqwsAAN83AAA1HwAAECAAACYAAAAIAAAAAQAAAAAAAAA="/>
              </a:ext>
            </a:extLst>
          </p:cNvSpPr>
          <p:nvPr>
            <p:ph type="title"/>
          </p:nvPr>
        </p:nvSpPr>
        <p:spPr>
          <a:xfrm>
            <a:off x="167640" y="1896745"/>
            <a:ext cx="8914765" cy="3176270"/>
          </a:xfrm>
        </p:spPr>
        <p:txBody>
          <a:bodyPr/>
          <a:lstStyle/>
          <a:p>
            <a:pPr>
              <a:defRPr lang="en-us"/>
            </a:pPr>
            <a:r>
              <a:t>II.B How do we systematically reason about and estimate the relationship between effects and their causes?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F7CDC6E-20E2-292A-ACC4-D67F928A5A83}" type="slidenum">
              <a:t>53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Lck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/JA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4801235"/>
          </a:xfrm>
        </p:spPr>
        <p:txBody>
          <a:bodyPr/>
          <a:lstStyle/>
          <a:p>
            <a:pPr>
              <a:defRPr lang="en-us"/>
            </a:pPr>
            <a:r>
              <a:t>What if you have a complicated randomized experiment?</a:t>
            </a:r>
          </a:p>
          <a:p>
            <a:pPr>
              <a:defRPr lang="en-us"/>
            </a:pPr>
            <a:r>
              <a:t>	</a:t>
            </a:r>
            <a:r>
              <a:rPr lang="en-us" i="1"/>
              <a:t>E.g.</a:t>
            </a:r>
            <a:r>
              <a:t> Instead of plots, randomized at the level of 	farmers. But all farmers may not comply.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What if you could not randomize but had a lot of historical data?</a:t>
            </a:r>
          </a:p>
          <a:p>
            <a:pPr>
              <a:defRPr lang="en-us"/>
            </a:pPr>
            <a:r>
              <a:t>	</a:t>
            </a:r>
            <a:r>
              <a:rPr lang="en-us" i="1"/>
              <a:t>E.g. </a:t>
            </a:r>
            <a:r>
              <a:t>Yield and fertilizer data for thousands of 	plots.</a:t>
            </a:r>
          </a:p>
          <a:p>
            <a:pPr>
              <a:defRPr lang="en-us"/>
            </a:pPr>
            <a:r>
              <a:t>	</a:t>
            </a:r>
          </a:p>
        </p:txBody>
      </p:sp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D8DQs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Two questions leading from Fisher’s work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jx6OE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C119A3D-73C1-446C-8FA9-8539D4E779D0}" type="slidenum">
              <a:t>54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4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EAQAAdgcAABs4AABRH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8914765" cy="38779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dirty="0"/>
                  <a:t>1. Need a language for “complicated” questions.</a:t>
                </a:r>
              </a:p>
              <a:p>
                <a:r>
                  <a:rPr lang="en-US" dirty="0"/>
                  <a:t>	</a:t>
                </a:r>
                <a:r>
                  <a:rPr lang="en-US" sz="2800" dirty="0"/>
                  <a:t>Counterfactuals cannot be expressed by probability.	</a:t>
                </a:r>
              </a:p>
              <a:p>
                <a:r>
                  <a:rPr lang="en-US" sz="2800" dirty="0"/>
                  <a:t>	Try</a:t>
                </a:r>
                <a:r>
                  <a:rPr lang="en-US" dirty="0"/>
                  <a:t> </a:t>
                </a:r>
                <a:r>
                  <a:rPr lang="en-US" sz="2400" i="1" dirty="0"/>
                  <a:t>“If the fertilizer was applied, what is the probability that the yield was greater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i="1" dirty="0"/>
                  <a:t>, in case that the fertilizer was not applied?</a:t>
                </a:r>
              </a:p>
              <a:p>
                <a:r>
                  <a:rPr lang="en-US" sz="2800" i="1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𝑎𝑝𝑝𝑙𝑖𝑒𝑑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𝑎𝑝𝑝𝑙𝑖𝑒𝑑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/>
              </a:p>
              <a:p>
                <a:r>
                  <a:rPr lang="en-US" sz="2800" i="1" dirty="0"/>
                  <a:t>	Pearl’s graphical model framework</a:t>
                </a:r>
              </a:p>
              <a:p>
                <a:endParaRPr lang="en-US" sz="2800" i="1" dirty="0"/>
              </a:p>
              <a:p>
                <a:endParaRPr lang="en-US" i="1" dirty="0"/>
              </a:p>
            </p:txBody>
          </p:sp>
        </mc:Choice>
        <mc:Fallback>
          <p:sp>
            <p:nvSpPr>
              <p:cNvPr id="2" name="Text Placeholder 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Hydu2AlFPlEen9TEa0dskw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dgcAABs4AABRH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8914765" cy="3877945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Two questions leading from Fisher’s work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D019952-1CA0-546F-EEB9-EA3AD7F718BF}" type="slidenum">
              <a:t>55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4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EAQAAdgcAABs4AABIM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8914765" cy="66357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dirty="0"/>
                  <a:t>1. Need a language for “complicated” questions.</a:t>
                </a:r>
              </a:p>
              <a:p>
                <a:r>
                  <a:rPr lang="en-US" dirty="0"/>
                  <a:t>	</a:t>
                </a:r>
                <a:r>
                  <a:rPr lang="en-US" sz="2800" dirty="0"/>
                  <a:t>Counterfactuals cannot be expressed by probability.	</a:t>
                </a:r>
              </a:p>
              <a:p>
                <a:r>
                  <a:rPr lang="en-US" sz="2800" dirty="0"/>
                  <a:t>	Try</a:t>
                </a:r>
                <a:r>
                  <a:rPr lang="en-US" dirty="0"/>
                  <a:t> </a:t>
                </a:r>
                <a:r>
                  <a:rPr lang="en-US" sz="2400" i="1" dirty="0"/>
                  <a:t>“If the fertilizer was applied, what is the probability that the yield was greater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i="1" dirty="0"/>
                  <a:t>, in case that the fertilizer was not applied?</a:t>
                </a:r>
              </a:p>
              <a:p>
                <a:r>
                  <a:rPr lang="en-US" sz="2800" i="1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𝑎𝑝𝑝𝑙𝑖𝑒𝑑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𝑎𝑝𝑝𝑙𝑖𝑒𝑑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/>
              </a:p>
              <a:p>
                <a:r>
                  <a:rPr lang="en-US" sz="2800" i="1" dirty="0"/>
                  <a:t>	→ Pearl’s graphical model framework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2. Need an estimation framework that understands this language. </a:t>
                </a:r>
              </a:p>
              <a:p>
                <a:r>
                  <a:rPr lang="en-US" sz="2800" dirty="0"/>
                  <a:t>	Methods for estimating a causal quantity.</a:t>
                </a:r>
              </a:p>
              <a:p>
                <a:r>
                  <a:rPr lang="en-US" sz="2800" i="1" dirty="0"/>
                  <a:t>	 → </a:t>
                </a:r>
                <a:r>
                  <a:rPr lang="en-US" sz="2800" i="1" dirty="0" err="1"/>
                  <a:t>Neyman</a:t>
                </a:r>
                <a:r>
                  <a:rPr lang="en-US" sz="2800" i="1" dirty="0"/>
                  <a:t>-Rubin’s potential outcome framework</a:t>
                </a:r>
              </a:p>
              <a:p>
                <a:endParaRPr lang="en-US" sz="2800" i="1" dirty="0"/>
              </a:p>
              <a:p>
                <a:endParaRPr lang="en-US" sz="2800" i="1" dirty="0"/>
              </a:p>
              <a:p>
                <a:endParaRPr lang="en-US" i="1" dirty="0"/>
              </a:p>
            </p:txBody>
          </p:sp>
        </mc:Choice>
        <mc:Fallback>
          <p:sp>
            <p:nvSpPr>
              <p:cNvPr id="2" name="Text Placeholder 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PwTLVThqLb7v2UXMvOiWUw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dgcAABs4AABIM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8914765" cy="6635750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Two questions leading from Fisher’s work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234F0E7-A9FF-6106-B18C-5F53BEC2470A}" type="slidenum">
              <a:t>56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Aside: Formulating causal inference problems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val="SMDATA_13_fZHMWhMAAAAlAAAAZAAAAA0AAAAAAAAAADcAAAAAAAAAN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AAQAAUwkAAFc4AADiJwAAEAAAACYAAAAIAAAAPTAAAAAAAAA="/>
              </a:ext>
            </a:extLst>
          </p:cNvSpPr>
          <p:nvPr>
            <p:ph type="body" idx="4294967295"/>
          </p:nvPr>
        </p:nvSpPr>
        <p:spPr>
          <a:xfrm>
            <a:off x="243840" y="1515745"/>
            <a:ext cx="8914765" cy="4967605"/>
          </a:xfrm>
        </p:spPr>
        <p:txBody>
          <a:bodyPr vert="horz" wrap="square" lIns="0" tIns="34925" rIns="0" bIns="34925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en-us" b="1"/>
              <a:t>Causal inference:  </a:t>
            </a:r>
            <a:r>
              <a:t>Principled basis for both experimental and non-experimental methods.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Such questions form the basis of almost all scientific inquiry.</a:t>
            </a:r>
          </a:p>
          <a:p>
            <a:pPr lvl="1">
              <a:defRPr lang="en-us"/>
            </a:pPr>
            <a:r>
              <a:rPr lang="en-us" sz="2100">
                <a:latin typeface="Segoe UI Light" pitchFamily="0" charset="0"/>
                <a:ea typeface="Segoe UI" pitchFamily="0" charset="0"/>
                <a:cs typeface="Segoe UI" pitchFamily="0" charset="0"/>
              </a:rPr>
              <a:t>E.g., occur in medicine (drug trials, effect of a drug), social sciences (effect of a certain policy), and genetics (effect of genes on disease).</a:t>
            </a:r>
            <a:endParaRPr lang="en-us" sz="2100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lvl="1">
              <a:defRPr lang="en-us"/>
            </a:pPr>
            <a:endParaRPr lang="en-us" sz="2100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lvl="1">
              <a:defRPr lang="en-us"/>
            </a:pPr>
            <a:r>
              <a:rPr lang="en-us" sz="2400" b="1">
                <a:latin typeface="Segoe UI Light" pitchFamily="0" charset="0"/>
                <a:ea typeface="Segoe UI" pitchFamily="0" charset="0"/>
                <a:cs typeface="Segoe UI" pitchFamily="0" charset="0"/>
              </a:rPr>
              <a:t>Frameworks:</a:t>
            </a:r>
            <a:endParaRPr lang="en-us" sz="2400">
              <a:latin typeface="Segoe UI Light" pitchFamily="0" charset="0"/>
              <a:ea typeface="Segoe UI" pitchFamily="0" charset="0"/>
              <a:cs typeface="Segoe UI" pitchFamily="0" charset="0"/>
            </a:endParaRPr>
          </a:p>
          <a:p>
            <a:pPr lvl="1" marL="342900" indent="-342900">
              <a:buFont typeface="Arial" pitchFamily="1" charset="0"/>
              <a:buChar char="•"/>
              <a:defRPr lang="en-us"/>
            </a:pPr>
            <a:r>
              <a:rPr lang="en-us" sz="2100"/>
              <a:t>Causal graphical models [Pearl 2009]</a:t>
            </a:r>
            <a:endParaRPr lang="en-us" sz="2100"/>
          </a:p>
          <a:p>
            <a:pPr lvl="1" marL="342900" indent="-342900">
              <a:buFont typeface="Arial" pitchFamily="1" charset="0"/>
              <a:buChar char="•"/>
              <a:defRPr lang="en-us"/>
            </a:pPr>
            <a:r>
              <a:rPr lang="en-us" sz="2100"/>
              <a:t>Potential Outcomes Framework [Imbens-Rubin 2016]</a:t>
            </a:r>
            <a:endParaRPr lang="en-us" sz="2100"/>
          </a:p>
          <a:p>
            <a:pPr>
              <a:defRPr lang="en-us"/>
            </a:pPr>
            <a:r>
              <a:t> 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CD497F4-BAF1-8161-BF6C-4C34D9224919}" type="slidenum">
              <a:t>57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JYx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ox4AABs4AABzJQ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4980305"/>
            <a:ext cx="8914765" cy="1107440"/>
          </a:xfrm>
        </p:spPr>
        <p:txBody>
          <a:bodyPr/>
          <a:lstStyle/>
          <a:p>
            <a:pPr>
              <a:defRPr lang="en-us"/>
            </a:pPr>
            <a:r>
              <a:t>Edges represent </a:t>
            </a:r>
            <a:r>
              <a:rPr lang="en-us" i="1"/>
              <a:t>direct</a:t>
            </a:r>
            <a:r>
              <a:t> causes.</a:t>
            </a:r>
          </a:p>
          <a:p>
            <a:pPr>
              <a:defRPr lang="en-us"/>
            </a:pPr>
            <a:r>
              <a:t>Directed paths represent </a:t>
            </a:r>
            <a:r>
              <a:rPr lang="en-us" i="1"/>
              <a:t>indirect</a:t>
            </a:r>
            <a:r>
              <a:t> causes.</a:t>
            </a: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MAKo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Graphical Models: Express causal relationships visually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p0eE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36349BC-F2BE-36BF-F0DB-04EA07950651}" type="slidenum">
              <a:t>58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CAVN4H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+AEAAKsLAACPJgAA7B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96745"/>
            <a:ext cx="5948045" cy="2642235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C8JgAA7g8AADg6AADUGAAAEAAAACYAAAAIAAAA//////////8="/>
                  </a:ext>
                </a:extLst>
              </p:cNvSpPr>
              <p:nvPr/>
            </p:nvSpPr>
            <p:spPr>
              <a:xfrm>
                <a:off x="6296660" y="2589530"/>
                <a:ext cx="3167380" cy="14465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𝑐𝑡𝑟=𝑓(𝑎𝑙𝑔, 𝑎𝑐𝑡, </a:t>
                </a:r>
                <a:r>
                  <a:rPr lang="en-US" sz="2400" i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time</a:t>
                </a:r>
                <a:r>
                  <a:rPr lang="en-US" sz="2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)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b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24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sz="24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24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6" name="TextBox 6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KQ80W+fD+3znoEJFhmPziY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8JgAA7g8AADg6AADUGAAAEAAAACYAAAAIAAAA//////////8="/>
                  </a:ext>
                </a:extLst>
              </p:cNvSpPr>
              <p:nvPr/>
            </p:nvSpPr>
            <p:spPr>
              <a:xfrm>
                <a:off x="6296660" y="2589530"/>
                <a:ext cx="3167380" cy="1446530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5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EAQAAExwAAMA5AAC9L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4563745"/>
                <a:ext cx="9182100" cy="31965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b="1" dirty="0"/>
                  <a:t>Markov condition:</a:t>
                </a:r>
                <a:r>
                  <a:rPr lang="en-US" dirty="0"/>
                  <a:t> A node is independent of all other non-descendants given its parents.</a:t>
                </a:r>
              </a:p>
              <a:p>
                <a:r>
                  <a:rPr lang="en-US" dirty="0"/>
                  <a:t>Leads to factorization of joint probability.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𝐴𝑐𝑡𝑖𝑣𝑖𝑡𝑦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𝐴𝑙𝑔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𝐴𝑐𝑡𝑖𝑣𝑖𝑡𝑦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𝐶𝑇𝑅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𝐴𝑙𝑔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 Placeholder 5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FsLREPJwQhHEQdOOogndEo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ExwAAMA5AAC9L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4563745"/>
                <a:ext cx="9182100" cy="3196590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Graphical Models: Express causal relationships as a Bayesian network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AL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B06270D-43D6-53D1-98BE-B58469F06EE0}" type="slidenum">
              <a:t>59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geAcQ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AAkAAPgKAAAsLwAA7Bs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1783080"/>
            <a:ext cx="6205220" cy="27559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BSc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H////9yIAAGA2AACcKAAAEAAAACYAAAAIAAAAAQAAAAAAAAA="/>
              </a:ext>
            </a:extLst>
          </p:cNvSpPr>
          <p:nvPr>
            <p:ph type="title"/>
          </p:nvPr>
        </p:nvSpPr>
        <p:spPr>
          <a:xfrm>
            <a:off x="-76835" y="5683885"/>
            <a:ext cx="8916035" cy="917575"/>
          </a:xfrm>
        </p:spPr>
        <p:txBody>
          <a:bodyPr/>
          <a:lstStyle/>
          <a:p>
            <a:pPr>
              <a:defRPr lang="en-us"/>
            </a:pPr>
            <a:r>
              <a:rPr lang="en-us" b="1"/>
              <a:t>           Prediction					Causation</a:t>
            </a:r>
            <a:endParaRPr lang="en-us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MAQQ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Dn////CQEAAL02AAC9BQ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-15875" y="168275"/>
                <a:ext cx="8914130" cy="7645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8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8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8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408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8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8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080" dirty="0"/>
              </a:p>
            </p:txBody>
          </p:sp>
        </mc:Choice>
        <mc:Fallback>
          <p:sp>
            <p:nvSpPr>
              <p:cNvPr id="3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LZG1zRhKoJ1mjE6DQXEEiQ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MAQQ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n////CQEAAL02AAC9BQ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-15875" y="168275"/>
                <a:ext cx="8914130" cy="764540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592113C-72A8-C7E7-E62A-84B25F6410D1}" type="slidenum">
              <a:t>6</a:t>
            </a:fld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Flowchart: Multidocument 6"/>
              <p:cNvSpPr>
                <a:extLst>
                  <a:ext uri="smNativeData">
                    <pr:smNativeData xmlns:pr="smNativeData" val="SMDATA_13_fZHMWhMAAAAlAAAAMwE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MAQQ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iAwAAggYAAD4YAAB1FwAAEAAAACYAAAAIAAAA//////////8="/>
                  </a:ext>
                </a:extLst>
              </p:cNvSpPr>
              <p:nvPr/>
            </p:nvSpPr>
            <p:spPr>
              <a:xfrm>
                <a:off x="549910" y="1057910"/>
                <a:ext cx="3390900" cy="2755265"/>
              </a:xfrm>
              <a:prstGeom prst="flowChartMultidocumen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8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4080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80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80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80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5" name="Flowchart: Multidocument 6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MwEAAK8AAAAAkAAAAEgAAACQAAAASAAAAAAAAAAAAAAAAAAAAAEAAABQAAAAAAAAAAAA4D8AAAAAAADgPwAAAAAAAOA/AAAAAAAA4D8AAAAAAADgPwAAAAAAAOA/AAAAAAAA4D8AAAAAAADgPwAAAAAAAOA/AAAAAAAA4D8CAAAAjAAAAAEAAAACAAAAuhQaDFBQUAgAAAAAAAAAAJEX1EQ6vqozl5bhcCrqTwU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MAQQ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iAwAAggYAAD4YAAB1FwAAEAAAACYAAAAIAAAA//////////8="/>
                  </a:ext>
                </a:extLst>
              </p:cNvSpPr>
              <p:nvPr/>
            </p:nvSpPr>
            <p:spPr>
              <a:xfrm>
                <a:off x="549910" y="1057910"/>
                <a:ext cx="3390900" cy="2755265"/>
              </a:xfrm>
              <a:prstGeom prst="flowChartMultidocument">
                <a:avLst/>
              </a:prstGeom>
              <a:blipFill>
                <a:blip r:embed="rId4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6" name="Arrow: Down 7"/>
          <p:cNvSpPr>
            <a:extLst>
              <a:ext uri="smNativeData">
                <pr:smNativeData xmlns:pr="smNativeData" val="SMDATA_13_fZHMWhMAAAAlAAAAywAAAA0AAAAAAAAAAEsAAAAAAAAASwAAAAAAAAABAAAAAAAAAAEAAABQAAAAwWKcs1yo6T8AAAAAAADgPwAAAAAAAOA/AAAAAAAA4D8AAAAAAADgPwAAAAAAAOA/AAAAAAAA4D8AAAAAAADgPwAAAAAAAOA/AAAAAAAA4D8CAAAAjAAAAAEAAAAAAAAAUFBQC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QUFABUFBQAQAAAAAAAAAAAAAAAAAAAAAAAAAAAAAAAAAAAAAAAAAAig8TAH9/fwAAcsYDzMzMAMDA/wB/f38AAAAAAAAAAAAAAAAAAAAAAAAAAAAhAAAAGAAAABQAAAAKDAAAdRcAAFYOAAA/HQAAEAAAACYAAAAIAAAA//////////8="/>
              </a:ext>
            </a:extLst>
          </p:cNvSpPr>
          <p:nvPr/>
        </p:nvSpPr>
        <p:spPr>
          <a:xfrm>
            <a:off x="1957070" y="3813175"/>
            <a:ext cx="373380" cy="941070"/>
          </a:xfrm>
          <a:prstGeom prst="downArrow">
            <a:avLst>
              <a:gd name="adj1" fmla="val 50000"/>
              <a:gd name="adj2" fmla="val 49954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8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F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MAQQ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iAwAA8x0AAD4YAADVIgAAEAAAACYAAAAIAAAA//////////8="/>
                  </a:ext>
                </a:extLst>
              </p:cNvSpPr>
              <p:nvPr/>
            </p:nvSpPr>
            <p:spPr>
              <a:xfrm>
                <a:off x="549910" y="4868545"/>
                <a:ext cx="3390900" cy="7937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80" i="1">
                              <a:gradFill>
                                <a:gsLst>
                                  <a:gs pos="0">
                                    <a:srgbClr val="FFFFFF"/>
                                  </a:gs>
                                  <a:gs pos="100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80" i="1">
                              <a:gradFill>
                                <a:gsLst>
                                  <a:gs pos="0">
                                    <a:srgbClr val="FFFFFF"/>
                                  </a:gs>
                                  <a:gs pos="100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6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7" name="Rectangle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NaYcBXRR29nWA4sdmx5ni4BAAAAZAAAAAEAAABAAAAAAAAAAAAAAAAAAAAAAAAAAAAAAAAAAAAAAAAAAAAAAAAAAAAAAAAAAAAAAAAAAAAAAAAAAAAAAAAAAAAAAAAAAAAAAAAAAAAAAAAAAAAAAAAAAAAAFAAAADwAAAAAAAAAAAAAAAAAAAAF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MAQQ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iAwAA8x0AAD4YAADVIgAAEAAAACYAAAAIAAAA//////////8="/>
                  </a:ext>
                </a:extLst>
              </p:cNvSpPr>
              <p:nvPr/>
            </p:nvSpPr>
            <p:spPr>
              <a:xfrm>
                <a:off x="549910" y="4868545"/>
                <a:ext cx="3390900" cy="793750"/>
              </a:xfrm>
              <a:prstGeom prst="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8" name="Arrow: Down 16"/>
          <p:cNvSpPr>
            <a:extLst>
              <a:ext uri="smNativeData">
                <pr:smNativeData xmlns:pr="smNativeData" val="SMDATA_13_fZHMWhMAAAAlAAAAywAAAA0AAAAAAAAAAEsAAAAAAAAASwAAAAAAAAABAAAAAAAAAAEAAABQAAAAwWKcs1yo6T8AAAAAAADgPwAAAAAAAOA/AAAAAAAA4D8AAAAAAADgPwAAAAAAAOA/AAAAAAAA4D8AAAAAAADgPwAAAAAAAOA/AAAAAAAA4D8CAAAAjAAAAAEAAAAAAAAAUFBQC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QUFABUFBQAQAAAAAAAAAAAAAAAAAAAAAAAAAAAAAAAAAAAAAAAAAAig8TAH9/fwAAcsYDzMzMAMDA/wB/f38AAAAAAAAAAAAAAAAAAAAAAAAAAAAhAAAAGAAAABQAAAArKgAAGBcAAHcsAADiHAAAEAAAACYAAAAIAAAA//////////8="/>
              </a:ext>
            </a:extLst>
          </p:cNvSpPr>
          <p:nvPr/>
        </p:nvSpPr>
        <p:spPr>
          <a:xfrm>
            <a:off x="6854825" y="3754120"/>
            <a:ext cx="373380" cy="941070"/>
          </a:xfrm>
          <a:prstGeom prst="downArrow">
            <a:avLst>
              <a:gd name="adj1" fmla="val 50000"/>
              <a:gd name="adj2" fmla="val 49954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17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F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MAQQ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CDIQAA8x0AAGA2AADVIgAAEAAAACYAAAAIAAAA//////////8="/>
                  </a:ext>
                </a:extLst>
              </p:cNvSpPr>
              <p:nvPr/>
            </p:nvSpPr>
            <p:spPr>
              <a:xfrm>
                <a:off x="5447665" y="4868545"/>
                <a:ext cx="3391535" cy="7937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80" i="1">
                              <a:gradFill>
                                <a:gsLst>
                                  <a:gs pos="0">
                                    <a:srgbClr val="FFFFFF"/>
                                  </a:gs>
                                  <a:gs pos="100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80" i="1">
                              <a:gradFill>
                                <a:gsLst>
                                  <a:gs pos="0">
                                    <a:srgbClr val="FFFFFF"/>
                                  </a:gs>
                                  <a:gs pos="100000">
                                    <a:srgbClr val="FFFFFF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326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9" name="Rectangle 17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PMTRXYwAfkInUeSZseXamEBAAAAZAAAAAEAAABAAAAAAAAAAAAAAAAAAAAAAAAAAAAAAAAAAAAAAAAAAAAAAAAAAAAAAAAAAAAAAAAAAAAAAAAAAAAAAAAAAAAAAAAAAAAAAAAAAAAAAAAAAAAAAAAAAAAAFAAAADwAAAAAAAAAAAAAAAAAAAAF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MAQQ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DIQAA8x0AAGA2AADVIgAAEAAAACYAAAAIAAAA//////////8="/>
                  </a:ext>
                </a:extLst>
              </p:cNvSpPr>
              <p:nvPr/>
            </p:nvSpPr>
            <p:spPr>
              <a:xfrm>
                <a:off x="5447665" y="4868545"/>
                <a:ext cx="3391535" cy="793750"/>
              </a:xfrm>
              <a:prstGeom prst="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0" name="TextBox 4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IKQAAKgwAADoxAABmFAAAECAAACYAAAAIAAAA//////////8="/>
              </a:ext>
            </a:extLst>
          </p:cNvSpPr>
          <p:nvPr/>
        </p:nvSpPr>
        <p:spPr>
          <a:xfrm>
            <a:off x="6670040" y="1977390"/>
            <a:ext cx="1332230" cy="1338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7340" b="1"/>
              <a:t>?</a:t>
            </a:r>
            <a:endParaRPr lang="en-us" sz="6730" b="1"/>
          </a:p>
        </p:txBody>
      </p:sp>
      <p:sp>
        <p:nvSpPr>
          <p:cNvPr id="11" name="TextBox 10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yDQAAGycAAKA0AACyKgAAECAAACYAAAAIAAAA//////////8="/>
              </a:ext>
            </a:extLst>
          </p:cNvSpPr>
          <p:nvPr/>
        </p:nvSpPr>
        <p:spPr>
          <a:xfrm>
            <a:off x="2145030" y="6356985"/>
            <a:ext cx="640969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040"/>
              <a:t>Hofman, </a:t>
            </a:r>
            <a:r>
              <a:rPr lang="en-us" sz="2040" b="1"/>
              <a:t>Sharma</a:t>
            </a:r>
            <a:r>
              <a:rPr lang="en-us" sz="2040"/>
              <a:t>, and Watts (2017). </a:t>
            </a:r>
            <a:r>
              <a:rPr lang="en-us" sz="2040" i="1"/>
              <a:t>Science</a:t>
            </a:r>
            <a:r>
              <a:rPr lang="en-us" sz="2040"/>
              <a:t>,</a:t>
            </a:r>
            <a:r>
              <a:rPr lang="en-us"/>
              <a:t> 355.6324</a:t>
            </a:r>
            <a:endParaRPr lang="en-us" sz="204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HAQAAPRsAAB44AAC8JwAAECAAACYAAAAIAAAAAQAAAAAAAAA="/>
              </a:ext>
            </a:extLst>
          </p:cNvSpPr>
          <p:nvPr>
            <p:ph type="body" idx="4294967295"/>
          </p:nvPr>
        </p:nvSpPr>
        <p:spPr>
          <a:xfrm>
            <a:off x="207645" y="4427855"/>
            <a:ext cx="8914765" cy="2031365"/>
          </a:xfrm>
        </p:spPr>
        <p:txBody>
          <a:bodyPr/>
          <a:lstStyle/>
          <a:p>
            <a:pPr>
              <a:defRPr lang="en-us"/>
            </a:pPr>
            <a:endParaRPr lang="en-us" b="1"/>
          </a:p>
          <a:p>
            <a:pPr>
              <a:defRPr lang="en-us"/>
            </a:pPr>
            <a:r>
              <a:rPr lang="en-us" b="1"/>
              <a:t>The graph encodes all causal assumptions. </a:t>
            </a:r>
            <a:endParaRPr lang="en-us" b="1"/>
          </a:p>
          <a:p>
            <a:pPr>
              <a:defRPr lang="en-us"/>
            </a:pPr>
            <a:r>
              <a:rPr lang="en-us" b="1"/>
              <a:t>Assumptions are the nodes and edges that are </a:t>
            </a:r>
            <a:r>
              <a:rPr lang="en-us" b="1" i="1"/>
              <a:t>missing</a:t>
            </a:r>
            <a:r>
              <a:rPr lang="en-us" b="1"/>
              <a:t>.</a:t>
            </a:r>
            <a:endParaRPr lang="en-us" b="1"/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Graphical Models: Make assumptions explicit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0CD2BF1-BFAD-98DD-E375-4988653B151C}" type="slidenum">
              <a:t>60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CQ0SsG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NgIAAE8MAACdIAAA0B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" y="2000885"/>
            <a:ext cx="4942205" cy="21951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6dHhC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diEAAI4JAAAYOAAA1xw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439410" y="1553210"/>
            <a:ext cx="3679190" cy="31349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  <p:extLst>
      <p:ext uri="smNativeData">
        <pr:smNativeData xmlns:pr="smNativeData" val="fZHMWgEAAAAFAAAA/f///wEAAAABAAAAAAAAAAAAAAAAAAAAAAAAAA=="/>
      </p:ext>
    </p:extLst>
  </p:timing>
</p:sld>
</file>

<file path=ppt/slides/slide6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Example: Assumptions encoded in the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4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EAQAAfgcAAJ4eAADnJg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7930"/>
                <a:ext cx="4771390" cy="51060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pPr marL="428568" indent="-4285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𝐴𝑐𝑡𝑖𝑣𝑖𝑡𝑦</m:t>
                    </m:r>
                  </m:oMath>
                </a14:m>
                <a:r>
                  <a:rPr lang="en-US" sz="2400" dirty="0"/>
                  <a:t> level of users affects which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𝐴𝑙𝑔𝑜𝑟𝑖𝑡h𝑚</m:t>
                    </m:r>
                  </m:oMath>
                </a14:m>
                <a:r>
                  <a:rPr lang="en-US" sz="2400" dirty="0"/>
                  <a:t> they are shown and their overall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𝐶𝑇𝑅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214284" indent="-214284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𝐶𝑇𝑅</m:t>
                    </m:r>
                  </m:oMath>
                </a14:m>
                <a:r>
                  <a:rPr lang="en-US" sz="2400" dirty="0"/>
                  <a:t> is different at different times of day. </a:t>
                </a:r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Unobserved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𝐷𝑒𝑚𝑜𝑔𝑟𝑎𝑝h𝑖𝑐𝑠</m:t>
                    </m:r>
                  </m:oMath>
                </a14:m>
                <a:r>
                  <a:rPr lang="en-US" sz="2400" dirty="0"/>
                  <a:t> of a user determine when they visit the Store, which also affects their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𝐴𝑐𝑡𝑖𝑣𝑖𝑡𝑦</m:t>
                    </m:r>
                  </m:oMath>
                </a14:m>
                <a:r>
                  <a:rPr lang="en-US" sz="2400" dirty="0"/>
                  <a:t> level, and in turn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𝐴𝑙𝑔𝑜𝑟𝑖𝑡h𝑚</m:t>
                    </m:r>
                  </m:oMath>
                </a14:m>
                <a:r>
                  <a:rPr lang="en-US" sz="2400" dirty="0"/>
                  <a:t> they are shown</a:t>
                </a:r>
                <a:r>
                  <a:rPr lang="en-US" sz="2100" dirty="0"/>
                  <a:t>.</a:t>
                </a:r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:endParaRPr lang="en-US" sz="2100" dirty="0"/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:endParaRPr lang="en-US" sz="2100" dirty="0"/>
              </a:p>
            </p:txBody>
          </p:sp>
        </mc:Choice>
        <mc:Fallback>
          <p:sp>
            <p:nvSpPr>
              <p:cNvPr id="3" name="Text Placeholder 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NK9BTCdR6FjClwnYfdKwT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fgcAAJ4eAADnJg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7930"/>
                <a:ext cx="4771390" cy="5106035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nh4AACcMAACjNwAAdyE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977130" y="1975485"/>
            <a:ext cx="4067175" cy="34645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7EC5A31-7FDA-B9AC-9454-89F9141A62DC}" type="slidenum">
              <a:t>61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8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HAQAAzhwAAB44AAC7K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7645" y="4682490"/>
                <a:ext cx="8914765" cy="19386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b="1" dirty="0"/>
                  <a:t>Intervention on a node: Acting to change the node exogenously by severing its ties to its parents.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𝑪𝑻𝑹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𝒅𝒐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𝑨𝒍𝒈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which is different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𝑪𝑻𝑹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𝑨𝒍𝒈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ext Placeholder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N/L10gPEEIk5Zl/KJjDBjA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HAQAAzhwAAB44AAC7K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7645" y="4682490"/>
                <a:ext cx="8914765" cy="1938655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Graphical Models: A language for intervention and counterfactual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55BB8DF-91B8-0E4E-F6E3-671BF6AD0032}" type="slidenum">
              <a:t>62</a:t>
            </a:fld>
          </a:p>
        </p:txBody>
      </p:sp>
      <p:pic>
        <p:nvPicPr>
          <p:cNvPr id="5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wPPMC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oA4AAGMIAAAQJgAAWxw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" y="1363345"/>
            <a:ext cx="3810000" cy="32461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8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HAQAA5xwAAB44AABDK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7645" y="4698365"/>
                <a:ext cx="8914765" cy="18465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b="1" dirty="0"/>
                  <a:t>Counterfactual: The recommendations were always shown. But what would have happened if they were not?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𝑪𝑻𝑹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𝒅𝒐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𝑨𝒍𝒈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𝑨𝒍𝒈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Text Placeholder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EJ8CXkyfLDJ49+/VTzYI30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HAQAA5xwAAB44AABDK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7645" y="4698365"/>
                <a:ext cx="8914765" cy="1846580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Graphical Models: A language for intervention and counterfactual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7769FA9-E78A-2369-C4CE-113CD1803244}" type="slidenum">
              <a:t>63</a:t>
            </a:fld>
          </a:p>
        </p:txBody>
      </p:sp>
      <p:pic>
        <p:nvPicPr>
          <p:cNvPr id="5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oA4AAGMIAAAQJgAAWxw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" y="1363345"/>
            <a:ext cx="3810000" cy="32461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VAgAAWh0AACw5AABYJgAAECAAACYAAAAIAAAAAQAAAAAAAAA="/>
              </a:ext>
            </a:extLst>
          </p:cNvSpPr>
          <p:nvPr>
            <p:ph type="body" idx="4294967295"/>
          </p:nvPr>
        </p:nvSpPr>
        <p:spPr>
          <a:xfrm>
            <a:off x="379095" y="4771390"/>
            <a:ext cx="8914765" cy="1461770"/>
          </a:xfrm>
        </p:spPr>
        <p:txBody>
          <a:bodyPr/>
          <a:lstStyle/>
          <a:p>
            <a:pPr>
              <a:defRPr lang="en-us"/>
            </a:pPr>
            <a:r>
              <a:t>Appeals to the idea of controlling.</a:t>
            </a:r>
          </a:p>
          <a:p>
            <a:pPr>
              <a:defRPr lang="en-us"/>
            </a:pPr>
            <a:r>
              <a:rPr lang="en-us" sz="2800"/>
              <a:t>When we cannot control the environment, use </a:t>
            </a:r>
            <a:r>
              <a:rPr lang="en-us" sz="2800" i="1"/>
              <a:t>conditioning.</a:t>
            </a:r>
            <a:r>
              <a:rPr lang="en-us" sz="2800"/>
              <a:t> </a:t>
            </a:r>
            <a:endParaRPr lang="en-us" sz="2800"/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Graphical models: Provide an mechanistic  way of identifying a causal effect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9D7AB4E-00C4-825D-8A6F-F608E5217CA3}" type="slidenum">
              <a:t>64</a:t>
            </a:fld>
          </a:p>
        </p:txBody>
      </p:sp>
      <p:pic>
        <p:nvPicPr>
          <p:cNvPr id="5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Gv/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oA4AAFMJAAAQJgAASx0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" y="1515745"/>
            <a:ext cx="3810000" cy="32461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D2/v//ECcAABAnAAAAAAAAAAAAAAAAAAAAAAAAAAAAAAAAAAAAAAAAAAAAABQAAAAAAAAAwMD/AAAAAABkAAAAMgAAAAAAAABkAAAAAAAAAH9/fwAKAAAAHwAAAFQAAAAAAAAFAAAAAQAAAAAAAAAAAAAAAAAAAAAAAAAAAAAAAAAAAAAAAAAAAAAAAH9/fwAAcsYDzMzMAMDA/wB/f38AAAAAAAAAAAAAAAAAAAAAAAAAAAAhAAAAGAAAABQAAADMHgAAEA4AALM2AAA5I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006340" y="2286000"/>
                <a:ext cx="3885565" cy="343979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0" rIns="0" bIns="34970" rtlCol="0" anchor="t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𝐶𝑇𝑅</m:t>
                    </m:r>
                  </m:oMath>
                </a14:m>
                <a:r>
                  <a:rPr lang="en-US" sz="2100" dirty="0"/>
                  <a:t> does depend on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𝐷𝑎𝑦</m:t>
                    </m:r>
                  </m:oMath>
                </a14:m>
                <a:r>
                  <a:rPr lang="en-US" sz="2100" dirty="0"/>
                  <a:t> of a user’s visit.</a:t>
                </a:r>
              </a:p>
              <a:p>
                <a:pPr marL="0" indent="0">
                  <a:buNone/>
                </a:pPr>
                <a:endParaRPr lang="en-US" sz="2100" b="1" dirty="0"/>
              </a:p>
              <a:p>
                <a:pPr marL="0" indent="0">
                  <a:buNone/>
                </a:pPr>
                <a:r>
                  <a:rPr lang="en-US" sz="2100" dirty="0"/>
                  <a:t>But the algorithm assigned does not change based on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𝐷𝑎𝑦</m:t>
                    </m:r>
                  </m:oMath>
                </a14:m>
                <a:r>
                  <a:rPr lang="en-US" sz="2100" dirty="0"/>
                  <a:t>.</a:t>
                </a:r>
              </a:p>
              <a:p>
                <a:pPr marL="0" indent="0">
                  <a:buNone/>
                </a:pPr>
                <a:r>
                  <a:rPr lang="en-US" sz="21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55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100" dirty="0"/>
                  <a:t> While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𝐶𝑇𝑅</m:t>
                    </m:r>
                  </m:oMath>
                </a14:m>
                <a:r>
                  <a:rPr lang="en-US" sz="2100" dirty="0"/>
                  <a:t> may be different at different times, any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𝐴𝑙𝑔𝑜𝑟𝑖𝑡h𝑚</m:t>
                    </m:r>
                  </m:oMath>
                </a14:m>
                <a:r>
                  <a:rPr lang="en-US" sz="2100" dirty="0"/>
                  <a:t> is equally likely to be shown at any point in time. </a:t>
                </a:r>
              </a:p>
            </p:txBody>
          </p:sp>
        </mc:Choice>
        <mc:Fallback>
          <p:sp>
            <p:nvSpPr>
              <p:cNvPr id="2" name="Conten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DoyogvEX7pqfFYpAKn5vHQ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D2/v//ECcAABAnAAAAAAAAAAAAAAAAAAAAAAAAAAAAAAAAAAAAAAAAAAAAABQAAAAAAAAAwMD/AAAAAABkAAAAMgAAAAAAAABkAAAAAAAAAH9/fwAKAAAAHwAAAFQAAAC6FBoFUFBQAQAAAAAAAAAAAAAAAAAAAAAAAAAAAAAAAAAAAAAAAAAAAAAAAH9/fwAAcsYDzMzMAMDA/wB/f38AAAAAAAAAAAAAAAAAAAAAAAAAAAAhAAAAGAAAABQAAADMHgAAEA4AALM2AAA5Iw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006340" y="2286000"/>
                <a:ext cx="3885565" cy="3439795"/>
              </a:xfrm>
              <a:prstGeom prst="rect">
                <a:avLst/>
              </a:prstGeom>
              <a:blipFill>
                <a:blip r:embed="rId3"/>
                <a:srcRect/>
                <a:stretch>
                  <a:fillRect l="0" t="0" r="0" b="-2660"/>
                </a:stretch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Should we also restrict our comparison to people who come at the same times?</a:t>
            </a:r>
          </a:p>
        </p:txBody>
      </p:sp>
      <p:pic>
        <p:nvPicPr>
          <p:cNvPr id="4" name="Content Placeholder 3" descr="tt_complex.pn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yRm9u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zQMAANYOAADUHAAAHSQ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2411730"/>
            <a:ext cx="4068445" cy="34588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05555E9-A7FD-00A3-B3ED-51F61BA34504}" type="slidenum">
              <a:t>65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tt_complex.pn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6h8AAJ4NAABqNQAA5h8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187950" y="2213610"/>
            <a:ext cx="3495040" cy="2971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Content Placeholder 3" descr="tt_complex.png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///+q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GQQAALcNAACvGQAAESA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" y="2229485"/>
            <a:ext cx="3509010" cy="29832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Tricky to find correct variables to condition on. Fortunately, graphical models make it precise.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D6////AAAAAAAAAAAAAAAAECcAABAnAAAAAAAAAAAAAAAAAAAAAAAAAAAAAAAAAAAAAAAAAAAAABQAAAAAAAAAwMD/AAAAAABkAAAAMgAAAAAAAABkAAAAAAAAAH9/fwAKAAAAHwAAAFQAAAAAAAAFAAAAAQAAAAAAAAAAAAAAAAAAAAAAAAAAAAAAAAAAAAAAAAAAAAAAAH9/fwAAcsYDzMzMAMDA/wB/f38AAAAAAAAAAAAAAAAAAAAAAAAAAAAhAAAAGAAAABQAAABEAQAAHSEAAHA4AAAJJg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5382895"/>
                <a:ext cx="8968740" cy="8001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0" rIns="0" bIns="34970" rtlCol="0" anchor="t">
                <a:normAutofit/>
              </a:bodyPr>
              <a:lstStyle/>
              <a:p>
                <a:r>
                  <a:rPr lang="en-US" sz="2400" b="1" dirty="0"/>
                  <a:t>“Backdoor” paths:</a:t>
                </a:r>
                <a:r>
                  <a:rPr lang="en-US" sz="2400" dirty="0"/>
                  <a:t> Look for (undirected) paths that point to both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𝐴𝑙𝑔𝑜𝑟𝑖𝑡h𝑚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𝐶𝑇𝑅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5" name="Conten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FdBNGaftC0PVk4vBSwKVnE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D6////AAAAAAAAAAAAAAAAECcAABAnAAAAAAAAAAAAAAAAAAAAAAAAAAAAAAAAAAAAAAAAAAAAABQAAAAAAAAAwMD/AAAAAABkAAAAMgAAAAAAAABkAAAAAAAAAH9/fwAKAAAAHwAAAFQAAAC6FBoFUFBQAQAAAAAAAAAAAAAAAAAAAAAAAAAAAAAAAAAAAAAAAAAAAAAAAH9/fwAAcsYDzMzMAMDA/wB/f38AAAAAAAAAAAAAAAAAAAAAAAAAAAAhAAAAGAAAABQAAABEAQAAHSEAAHA4AAAJJg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5382895"/>
                <a:ext cx="8968740" cy="800100"/>
              </a:xfrm>
              <a:prstGeom prst="rect">
                <a:avLst/>
              </a:prstGeom>
              <a:blipFill>
                <a:blip r:embed="rId4"/>
                <a:srcRect/>
                <a:stretch>
                  <a:fillRect l="-60" t="0" r="0" b="0"/>
                </a:stretch>
              </a:blipFill>
              <a:ln>
                <a:noFill/>
              </a:ln>
              <a:effectLst/>
            </p:spPr>
          </p:sp>
        </mc:Fallback>
      </mc:AlternateContent>
      <p:cxnSp>
        <p:nvCxnSpPr>
          <p:cNvPr id="6" name="Straight Arrow Connector 16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B/8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ARJAAAUxgAABIkAAD5GwAAEAAAACYAAAAIAAAA//////////8="/>
              </a:ext>
            </a:extLst>
          </p:cNvCxnSpPr>
          <p:nvPr/>
        </p:nvCxnSpPr>
        <p:spPr>
          <a:xfrm rot="5400000">
            <a:off x="5567045" y="4250055"/>
            <a:ext cx="593090" cy="63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triangle" w="lg" len="lg"/>
          </a:ln>
          <a:effectLst/>
        </p:spPr>
      </p:cxnSp>
      <p:cxnSp>
        <p:nvCxnSpPr>
          <p:cNvPr id="7" name="Straight Arrow Connector 17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H/8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AZKwAAgREAANAtAABVFQAAEAAAACYAAAAIAAAA//////////8="/>
              </a:ext>
            </a:extLst>
          </p:cNvCxnSpPr>
          <p:nvPr/>
        </p:nvCxnSpPr>
        <p:spPr>
          <a:xfrm rot="5400000">
            <a:off x="6915785" y="2935605"/>
            <a:ext cx="622300" cy="44132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8" name="Straight Arrow Connector 18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B/8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D5JAAAgREAAPwnAABEFQAAEAAAACYAAAAIAAAA//////////8="/>
              </a:ext>
            </a:extLst>
          </p:cNvCxnSpPr>
          <p:nvPr/>
        </p:nvCxnSpPr>
        <p:spPr>
          <a:xfrm rot="5400000">
            <a:off x="5949315" y="2906395"/>
            <a:ext cx="611505" cy="48958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9" name="Straight Arrow Connector 25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H/8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BDLgAAUxgAAN4uAAD5GwAAEAAAACYAAAAIAAAA//////////8="/>
              </a:ext>
            </a:extLst>
          </p:cNvCxnSpPr>
          <p:nvPr/>
        </p:nvCxnSpPr>
        <p:spPr>
          <a:xfrm rot="5400000">
            <a:off x="7273290" y="4201160"/>
            <a:ext cx="593090" cy="9842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triangle" w="lg" len="lg"/>
          </a:ln>
          <a:effectLst/>
        </p:spPr>
      </p:cxnSp>
      <p:cxnSp>
        <p:nvCxnSpPr>
          <p:cNvPr id="10" name="Straight Arrow Connector 8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H/8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CBCAAAfRgAAIIIAAAjHAAAEAAAACYAAAAIAAAA//////////8="/>
              </a:ext>
            </a:extLst>
          </p:cNvCxnSpPr>
          <p:nvPr/>
        </p:nvCxnSpPr>
        <p:spPr>
          <a:xfrm rot="5400000">
            <a:off x="1086485" y="4276725"/>
            <a:ext cx="593090" cy="635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triangle" w="lg" len="lg"/>
          </a:ln>
          <a:effectLst/>
        </p:spPr>
      </p:cxnSp>
      <p:cxnSp>
        <p:nvCxnSpPr>
          <p:cNvPr id="11" name="Straight Arrow Connector 9"/>
          <p:cNvCxnSpPr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H/8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CMCgAAehgAAMYQAAAYHQAAEAAAACYAAAAIAAAA//////////8="/>
              </a:ext>
            </a:extLst>
          </p:cNvCxnSpPr>
          <p:nvPr/>
        </p:nvCxnSpPr>
        <p:spPr>
          <a:xfrm rot="5400000">
            <a:off x="1845310" y="3848100"/>
            <a:ext cx="750570" cy="1012190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headEnd type="none"/>
            <a:tailEnd type="triangle" w="lg" len="lg"/>
          </a:ln>
          <a:effectLst/>
        </p:spPr>
      </p:cxnSp>
      <p:sp>
        <p:nvSpPr>
          <p:cNvPr id="12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977B3A3-EDA4-2245-EACF-1B10FD811C4E}" type="slidenum">
              <a:t>66</a:t>
            </a:fld>
          </a:p>
        </p:txBody>
      </p:sp>
      <p:sp>
        <p:nvSpPr>
          <p:cNvPr id="13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yKQAAFicAAHg2AACbKgAAECAAACYAAAAIAAAA//////////8="/>
              </a:ext>
            </a:extLst>
          </p:cNvSpPr>
          <p:nvPr/>
        </p:nvSpPr>
        <p:spPr>
          <a:xfrm>
            <a:off x="6777990" y="6353810"/>
            <a:ext cx="2076450" cy="572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Pearl (2009)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Backdoor criterion: Condition on enough variables to cover all backdoor paths</a:t>
            </a:r>
          </a:p>
        </p:txBody>
      </p:sp>
      <p:grpSp>
        <p:nvGrpSpPr>
          <p:cNvPr id="3" name="Group 5"/>
          <p:cNvGrpSpPr>
            <a:extLst>
              <a:ext uri="smNativeData">
                <pr:smNativeData xmlns:pr="smNativeData" val="SMDATA_7_fZHMWhMAAAAlAAAAAQAAAA8BAAAAkAAAAEgAAACQAAAASAAAAAAAAAAAAAAAAAAAABcAAAAUAAAAAAAAAAAAAAD/fwAA/38AAAAAAAAJAAAABAAAAEAPAAAMAAAAEAAAAAAAAAAAAAAAAAAAAAAAAAAfAAAAVAAAAAAAAAAAAAAAAAAAAAAAAAAAAAAAAAAAAAAAAAAAAAAAAAAAAAAAAAAAAAAAAAAAAAAAAAAAAAAAAAAAAAAAAAAAAAAAAAAAAAAAAAAAAAAAAAAAACEAAAAYAAAAFAAAAJ4BAABDCgAAphoAAIsfAAAQAAAAJgAAAAgAAAD/////AAAAAA=="/>
              </a:ext>
            </a:extLst>
          </p:cNvGrpSpPr>
          <p:nvPr/>
        </p:nvGrpSpPr>
        <p:grpSpPr>
          <a:xfrm>
            <a:off x="262890" y="1668145"/>
            <a:ext cx="4069080" cy="3459480"/>
            <a:chOff x="262890" y="1668145"/>
            <a:chExt cx="4069080" cy="3459480"/>
          </a:xfrm>
        </p:grpSpPr>
        <p:pic>
          <p:nvPicPr>
            <p:cNvPr id="6" name="Content Placeholder 3" descr="tt_complex.png"/>
            <p:cNvPicPr>
              <a:picLocks noChangeAspect="1"/>
              <a:extLst>
                <a:ext uri="smNativeData">
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whsM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ngEAAEMKAACmGgAAix8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890" y="1668145"/>
              <a:ext cx="4069080" cy="34594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5" name="Straight Arrow Connector 7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QQA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DJBgAA6RYAAMkGAAAAGwAAAAAAACYAAAAIAAAA//////////8="/>
                </a:ext>
              </a:extLst>
            </p:cNvCxnSpPr>
            <p:nvPr/>
          </p:nvCxnSpPr>
          <p:spPr>
            <a:xfrm>
              <a:off x="770890" y="4056380"/>
              <a:ext cx="664845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triangle" w="lg" len="lg"/>
            </a:ln>
            <a:effectLst/>
          </p:spPr>
        </p:cxnSp>
        <p:cxnSp>
          <p:nvCxnSpPr>
            <p:cNvPr id="4" name="Straight Arrow Connector 8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1BBQ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AMCQAAuhYAAG4QAAASHAAAAAAAACYAAAAIAAAA//////////8="/>
                </a:ext>
              </a:extLst>
            </p:cNvCxnSpPr>
            <p:nvPr/>
          </p:nvCxnSpPr>
          <p:spPr>
            <a:xfrm flipH="1">
              <a:off x="1636395" y="3528695"/>
              <a:ext cx="868680" cy="12001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triangle" w="lg" len="lg"/>
            </a:ln>
            <a:effectLst/>
          </p:spPr>
        </p:cxnSp>
      </p:grpSp>
      <p:grpSp>
        <p:nvGrpSpPr>
          <p:cNvPr id="7" name="Group 9"/>
          <p:cNvGrpSpPr>
            <a:extLst>
              <a:ext uri="smNativeData">
                <pr:smNativeData xmlns:pr="smNativeData" val="SMDATA_7_fZHMWh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LsdAABDCgAAwzYAAIsfAAAQAAAAJgAAAAgAAAD/////AAAAAA=="/>
              </a:ext>
            </a:extLst>
          </p:cNvGrpSpPr>
          <p:nvPr/>
        </p:nvGrpSpPr>
        <p:grpSpPr>
          <a:xfrm>
            <a:off x="4832985" y="1668145"/>
            <a:ext cx="4069080" cy="3459480"/>
            <a:chOff x="4832985" y="1668145"/>
            <a:chExt cx="4069080" cy="3459480"/>
          </a:xfrm>
        </p:grpSpPr>
        <p:pic>
          <p:nvPicPr>
            <p:cNvPr id="12" name="Content Placeholder 3" descr="tt_complex.png"/>
            <p:cNvPicPr>
              <a:picLocks noChangeAspect="1"/>
              <a:extLst>
                <a:ext uri="smNativeData">
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ux0AAEMKAADDNgAAix8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2985" y="1668145"/>
              <a:ext cx="4069080" cy="34594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11" name="Straight Arrow Connector 11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CsILU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CwIgAADBcAALAiAAAjGwAAAAAAACYAAAAIAAAA//////////8="/>
                </a:ext>
              </a:extLst>
            </p:cNvCxnSpPr>
            <p:nvPr/>
          </p:nvCxnSpPr>
          <p:spPr>
            <a:xfrm>
              <a:off x="5306695" y="4078605"/>
              <a:ext cx="664845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triangle" w="lg" len="lg"/>
            </a:ln>
            <a:effectLst/>
          </p:spPr>
        </p:cxnSp>
        <p:cxnSp>
          <p:nvCxnSpPr>
            <p:cNvPr id="10" name="Straight Arrow Connector 12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TLBMw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DGKgAAwg4AAPAtAAANEwAAAAAAACYAAAAIAAAA//////////8="/>
                </a:ext>
              </a:extLst>
            </p:cNvCxnSpPr>
            <p:nvPr/>
          </p:nvCxnSpPr>
          <p:spPr>
            <a:xfrm flipH="1">
              <a:off x="6861810" y="2490470"/>
              <a:ext cx="697865" cy="5143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9" name="Straight Arrow Connector 13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lmCTU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AYJAAAfA4AAJwnAAC0EgAAAAAAACYAAAAIAAAA//////////8="/>
                </a:ext>
              </a:extLst>
            </p:cNvCxnSpPr>
            <p:nvPr/>
          </p:nvCxnSpPr>
          <p:spPr>
            <a:xfrm>
              <a:off x="5810250" y="2411730"/>
              <a:ext cx="685800" cy="57150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8" name="Straight Arrow Connector 14"/>
            <p:cNvCxnSpPr>
              <a:extLst>
                <a:ext uri="smNativeData">
  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wAAALoUGgw8AAAAAQAAABQAAAAUAAAAFAAAAAEAAAAA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thuB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CkLgAADBcAAFgvAAAjGwAAAAAAACYAAAAIAAAA//////////8="/>
                </a:ext>
              </a:extLst>
            </p:cNvCxnSpPr>
            <p:nvPr/>
          </p:nvCxnSpPr>
          <p:spPr>
            <a:xfrm>
              <a:off x="7306945" y="4021455"/>
              <a:ext cx="664845" cy="11430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dash"/>
              <a:headEnd type="none"/>
              <a:tailEnd type="triangle" w="lg" len="lg"/>
            </a:ln>
            <a:effectLst/>
          </p:spPr>
        </p:cxnSp>
      </p:grpSp>
      <p:sp>
        <p:nvSpPr>
          <p:cNvPr id="13" name="Oval 1"/>
          <p:cNvSpPr>
            <a:extLst>
              <a:ext uri="smNativeData">
                <pr:smNativeData xmlns:pr="smNativeData" val="SMDATA_13_fZHMWhMAAAAlAAAAZgAAAA0AAAAAAAAAADcAAAAAAAAANwAAAAAAAAABAAAAAAAAAAEAAABQAAAAAAAAAAAA8D8AAAAAAADwPwAAAAAAAOA/AAAAAAAA4D8AAAAAAADgPwAAAAAAAOA/AAAAAAAA4D8AAAAAAADgPwAAAAAAAOA/AAAAAAAA4D8CAAAAjAAAAAEAAAAAAAAAuhQaDFBQUAgp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EtE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GAwAA5BIAACoMAADnFgAAEAAAACYAAAAIAAAA//////////8="/>
              </a:ext>
            </a:extLst>
          </p:cNvSpPr>
          <p:nvPr/>
        </p:nvSpPr>
        <p:spPr>
          <a:xfrm>
            <a:off x="491490" y="3070860"/>
            <a:ext cx="1485900" cy="652145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4" name="Oval 15"/>
          <p:cNvSpPr>
            <a:extLst>
              <a:ext uri="smNativeData">
                <pr:smNativeData xmlns:pr="smNativeData" val="SMDATA_13_fZHMWhMAAAAlAAAAZgAAAA0AAAAAAAAAADcAAAAAAAAANwAAAAAAAAABAAAAAAAAAAEAAABQAAAAAAAAAAAA8D8AAAAAAADwPwAAAAAAAOA/AAAAAAAA4D8AAAAAAADgPwAAAAAAAOA/AAAAAAAA4D8AAAAAAADgPwAAAAAAAOA/AAAAAAAA4D8CAAAAjAAAAAEAAAAAAAAAuhQaDFBQUAgp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JZLb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mHwAA3hIAAEkoAADhFgAAEAAAACYAAAAIAAAA//////////8="/>
              </a:ext>
            </a:extLst>
          </p:cNvSpPr>
          <p:nvPr/>
        </p:nvSpPr>
        <p:spPr>
          <a:xfrm>
            <a:off x="5063490" y="3067050"/>
            <a:ext cx="1485265" cy="652145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5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MgLkY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16DAF70-3EEC-3859-A2D5-C80CE19B549D}" type="slidenum">
              <a:t>67</a:t>
            </a:fld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4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CeAQAASyAAAB44AABLKgAAEAAAACYAAAAIAAAA//////////8="/>
                  </a:ext>
                </a:extLst>
              </p:cNvSpPr>
              <p:nvPr/>
            </p:nvSpPr>
            <p:spPr>
              <a:xfrm>
                <a:off x="262890" y="5249545"/>
                <a:ext cx="8859520" cy="1625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Identified Causal Effect: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𝐶𝑇𝑅</m:t>
                          </m:r>
                        </m:e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𝐴𝑙𝑔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𝑎𝑐𝑡𝑖𝑣𝑖𝑡𝑦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𝐶𝑇𝑅</m:t>
                              </m:r>
                            </m:e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𝐴𝑙𝑔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𝐴𝑐𝑡𝑖𝑣𝑖𝑡𝑦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𝐴𝑐𝑡𝑖𝑣𝑖𝑡𝑦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16" name="TextBox 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DUrkU59MoyDtjvlQV7Rez4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eAQAASyAAAB44AABLKgAAEAAAACYAAAAIAAAA//////////8="/>
                  </a:ext>
                </a:extLst>
              </p:cNvSpPr>
              <p:nvPr/>
            </p:nvSpPr>
            <p:spPr>
              <a:xfrm>
                <a:off x="262890" y="5249545"/>
                <a:ext cx="8859520" cy="1625600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HhsAAB44AADDIAAAEAAAACYAAAAIAAAAAQAAAAAAAAA="/>
              </a:ext>
            </a:extLst>
          </p:cNvSpPr>
          <p:nvPr>
            <p:ph type="title"/>
          </p:nvPr>
        </p:nvSpPr>
        <p:spPr>
          <a:xfrm>
            <a:off x="205740" y="4408170"/>
            <a:ext cx="8916670" cy="917575"/>
          </a:xfrm>
        </p:spPr>
        <p:txBody>
          <a:bodyPr/>
          <a:lstStyle/>
          <a:p>
            <a:pPr>
              <a:defRPr lang="en-us"/>
            </a:pPr>
            <a:r>
              <a:t>Wait, but how to estimate this?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IBG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056B186-C8BD-0347-F3EE-3E12FFA0056B}" type="slidenum">
              <a:t>68</a:t>
            </a:fld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EAQAAkAgAAMQ3AACCGQAAEAAAACYAAAAIAAAA//////////8="/>
                  </a:ext>
                </a:extLst>
              </p:cNvSpPr>
              <p:nvPr/>
            </p:nvSpPr>
            <p:spPr>
              <a:xfrm>
                <a:off x="205740" y="1391920"/>
                <a:ext cx="8859520" cy="27546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Identified Causal Effect: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𝐶𝑇𝑅</m:t>
                          </m:r>
                        </m:e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𝐴𝑙𝑔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𝑎𝑐𝑡𝑖𝑣𝑖𝑡𝑦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𝐶𝑇𝑅</m:t>
                              </m:r>
                            </m:e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𝐴𝑙𝑔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𝐴𝑐𝑡𝑖𝑣𝑖𝑡𝑦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𝐴𝑐𝑡𝑖𝑣𝑖𝑡𝑦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For complicated graphs, do-calculus provides a set of rules to automate the identification process. </a:t>
                </a:r>
              </a:p>
            </p:txBody>
          </p:sp>
        </mc:Choice>
        <mc:Fallback>
          <p:sp>
            <p:nvSpPr>
              <p:cNvPr id="4" name="TextBox 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FRkiCxDl8IKgnNYUZnlIEE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kAgAAMQ3AACCGQAAEAAAACYAAAAIAAAA//////////8="/>
                  </a:ext>
                </a:extLst>
              </p:cNvSpPr>
              <p:nvPr/>
            </p:nvSpPr>
            <p:spPr>
              <a:xfrm>
                <a:off x="205740" y="1391920"/>
                <a:ext cx="8859520" cy="2754630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EAQAAdgcAABs4AADEK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8914765" cy="54140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Imagine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𝐴𝑙𝑔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Need to estimate difference between the real and counterfactual world.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𝐴𝑙𝑔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𝐴𝑙𝑔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𝐴𝑙𝑔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𝐴𝑙𝑔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formulation has led to some powerful methods for estimating causal effect. </a:t>
                </a:r>
              </a:p>
              <a:p>
                <a:endParaRPr lang="en-US" dirty="0"/>
              </a:p>
              <a:p>
                <a:r>
                  <a:rPr lang="en-US" dirty="0"/>
                  <a:t>Equivalent to graphical models.</a:t>
                </a:r>
              </a:p>
            </p:txBody>
          </p:sp>
        </mc:Choice>
        <mc:Fallback>
          <p:sp>
            <p:nvSpPr>
              <p:cNvPr id="2" name="Text Placeholder 1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OsY3wcEUskjeJxKXrqNM0M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dgcAABs4AADEK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8914765" cy="5414010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Potential Outcomes: Every variable has a counterfactual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61EF616-58AB-4B00-E5A6-AE55B8E813FB}" type="slidenum">
              <a:t>69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Qp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owcAAK4cAAA1EQAAECAAACYAAAAIAAAAAQAAAAAAAAA="/>
              </a:ext>
            </a:extLst>
          </p:cNvSpPr>
          <p:nvPr>
            <p:ph type="title"/>
          </p:nvPr>
        </p:nvSpPr>
        <p:spPr>
          <a:xfrm>
            <a:off x="205740" y="1241425"/>
            <a:ext cx="4456430" cy="1555750"/>
          </a:xfrm>
        </p:spPr>
        <p:txBody>
          <a:bodyPr/>
          <a:lstStyle/>
          <a:p>
            <a:pPr>
              <a:defRPr lang="en-us"/>
            </a:pPr>
            <a:r>
              <a:t>PART I:</a:t>
            </a:r>
            <a:br/>
            <a:r>
              <a:t>Causality, what?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A396067-29B7-6C96-F981-DFC32ECF0F8A}" type="slidenum">
              <a:t>7</a:t>
            </a:fld>
          </a:p>
        </p:txBody>
      </p:sp>
      <p:pic>
        <p:nvPicPr>
          <p:cNvPr id="4" name="Picture Placeholder 4"/>
          <p:cNvPicPr>
            <a:picLocks noGrp="1" noChangeArrowheads="1" noChangeAspect="1"/>
            <a:extLst>
              <a:ext uri="smNativeData">
                <pr:smNativeData xmlns:pr="smNativeData" val="SMDATA_15_fZHMWhMAAAAlAAAAEQAAAC0AAAAA5gAAAGADAADmAAAAkAAAAAAAAAABAAAAAAAAAAEAAABQAAAAAAAAAAAA4D8AAAAAAADgPwAAAAAAAOA/AAAAAAAA4D8AAAAAAADgPwAAAAAAAOA/AAAAAAAA4D8AAAAAAADgPwAAAAAAAOA/AAAAAAAA4D8CAAAAjAAAAAEAAAACAAAA////AFBQUAgAAAAAAAAAAGgUmygrrfwQckxIdqihSnUB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sgwAAAAAAACyDAAAAAAAAAAAAABkAAAAZAAAAAAAAAAjAAAABAAAAGQAAAAXAAAAFAAAAAAAAAAAAAAA/38AAP9/AAAAAAAACQAAAAQAAAAeAB4ADAAAABAAAAAAAAAAAAAAAAAAAAAAAAAAHgAAAGgAAAAAAAAAAAAAAAAAAAAAAAAAAAAAABAnAAAQJwAAAAAAAAAAAAAAAAAAAAAAAAAAAAAAAAAAAAAAAAAAAAAUAAAAAAAAAMDA/wAAAAAAZAAAADIAAAAAAAAAZAAAAAAAAAB/f38ACgAAAB8AAABUAAAA////AFBQUAEAAAAAAAAAAAAAAAAAAAAAAAAAAAAAAAAAAAAAAAAAAP///wJ/f38AAHLGA8zMzADAwP8Af39/AAAAAAAAAAAAAAAAAP///wAAAAAAIQAAABgAAAAUAAAAshwAAAAAAABgOQAABCsAABAAAAAmAAAACAAAAAAAAAAAAAAA"/>
              </a:ext>
            </a:extLst>
          </p:cNvPicPr>
          <p:nvPr>
            <p:ph type="pic" sz="quarter" idx="4294967295"/>
          </p:nvPr>
        </p:nvPicPr>
        <p:blipFill>
          <a:blip r:embed="rId2"/>
          <a:srcRect l="32500" t="0" r="32500" b="0"/>
          <a:stretch>
            <a:fillRect/>
          </a:stretch>
        </p:blipFill>
        <p:spPr/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EAQAAdgcAAGA5AADHJg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9121140" cy="509079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Imagine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𝐴𝑙𝑔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Causal effect: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𝐴𝑙𝑔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𝐴𝑙𝑔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𝐴𝑙𝑔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𝐴𝑐𝑡𝑖𝑣𝑖𝑡𝑦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𝐴𝑐𝑡𝑖𝑣𝑖𝑡𝑦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		</a:t>
                </a:r>
              </a:p>
              <a:p>
                <a:endParaRPr lang="en-US" dirty="0"/>
              </a:p>
              <a:p>
                <a:r>
                  <a:rPr lang="en-US" dirty="0"/>
                  <a:t>Can estimate using regression.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𝐴𝑙𝑔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𝐴𝑐𝑡𝑖𝑣𝑖𝑡𝑦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Valid if all effects are linear. </a:t>
                </a:r>
              </a:p>
            </p:txBody>
          </p:sp>
        </mc:Choice>
        <mc:Fallback>
          <p:sp>
            <p:nvSpPr>
              <p:cNvPr id="2" name="Text Placeholder 1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FsUl3IHsg7PHh83HYklow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dgcAAGA5AADHJg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9121140" cy="5090795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Potential Outcomes: Estimating an effect identified from the backdoor criterion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68367D8-969B-D691-D53B-60C429752335}" type="slidenum">
              <a:t>70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mHQ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647440"/>
          </a:xfrm>
        </p:spPr>
        <p:txBody>
          <a:bodyPr/>
          <a:lstStyle/>
          <a:p>
            <a:pPr>
              <a:defRPr lang="en-us"/>
            </a:pPr>
            <a:r>
              <a:t>Use graphical models and do-calculus for </a:t>
            </a:r>
          </a:p>
          <a:p>
            <a:pPr>
              <a:defRPr lang="en-us"/>
            </a:pPr>
            <a:r>
              <a:t>	modeling the world</a:t>
            </a:r>
          </a:p>
          <a:p>
            <a:pPr>
              <a:defRPr lang="en-us"/>
            </a:pPr>
            <a:r>
              <a:t>	identifying the causal effect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Use potential outcomes-based methods for </a:t>
            </a:r>
          </a:p>
          <a:p>
            <a:pPr>
              <a:defRPr lang="en-us"/>
            </a:pPr>
            <a:r>
              <a:t>	estimating the causal effect</a:t>
            </a:r>
          </a:p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Unifying the two frameworks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97CE688-C6F4-2910-BAC4-3045A88A4C65}" type="slidenum">
              <a:t>71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BpFwAAECAAACYAAAAIAAAAAQAAAAA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1680210"/>
          </a:xfrm>
        </p:spPr>
        <p:txBody>
          <a:bodyPr/>
          <a:lstStyle/>
          <a:p>
            <a:pPr>
              <a:defRPr lang="en-us"/>
            </a:pPr>
            <a:r>
              <a:t>II.C Different ways to identify and estimate causal effect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6AC7E2EB-A587-9214-C97F-5341AC313F06}" type="slidenum">
              <a:t>72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4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Ds/v//wyAAAMM1AAB1J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-175260" y="5325745"/>
                <a:ext cx="8914765" cy="6007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𝐴𝑙𝑔𝑜𝑟𝑖𝑡h𝑚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 Placeholder 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C1mNBOVnjlG9olSAg079XU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s/v//wyAAAMM1AAB1J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-175260" y="5325745"/>
                <a:ext cx="8914765" cy="600710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Running example: Estimating effect of an algorithm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5D91F9A-D498-8CE9-D661-22BC512F2077}" type="slidenum">
              <a:t>73</a:t>
            </a:fld>
          </a:p>
        </p:txBody>
      </p:sp>
      <p:pic>
        <p:nvPicPr>
          <p:cNvPr id="5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oA4AAFMJAAAQJgAASx0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" y="1515745"/>
            <a:ext cx="3810000" cy="32461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sG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3204210"/>
          </a:xfrm>
        </p:spPr>
        <p:txBody>
          <a:bodyPr/>
          <a:lstStyle/>
          <a:p>
            <a:pPr>
              <a:defRPr lang="en-us"/>
            </a:pPr>
            <a:endParaRPr lang="en-us" sz="1200"/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rPr lang="en-us" b="1"/>
              <a:t>Counterfactual thinking*: </a:t>
            </a:r>
            <a:endParaRPr lang="en-us" b="1"/>
          </a:p>
          <a:p>
            <a:pPr>
              <a:defRPr lang="en-us"/>
            </a:pPr>
            <a:r>
              <a:t>What would have happened if I had changed X?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</a:p>
          <a:p>
            <a:pPr>
              <a:defRPr lang="en-us"/>
            </a:pPr>
            <a:r>
              <a:t>E.g. What would have been the CTR </a:t>
            </a:r>
            <a:r>
              <a:rPr lang="en-us" i="1"/>
              <a:t>had we not </a:t>
            </a:r>
            <a:r>
              <a:t>shifted to the new algorithm?</a:t>
            </a: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Lookback: Need answers to “what if” questions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98A05C4-8AD4-DFF3-9A32-7CA64B7C6C29}" type="slidenum">
              <a:t>74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ABQAAVCUAALgyAAAHKwAAECAAACYAAAAIAAAA//////////8="/>
              </a:ext>
            </a:extLst>
          </p:cNvSpPr>
          <p:nvPr/>
        </p:nvSpPr>
        <p:spPr>
          <a:xfrm>
            <a:off x="853440" y="6068060"/>
            <a:ext cx="7391400" cy="9264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 algn="r"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*</a:t>
            </a:r>
            <a:r>
              <a:rPr lang="en-us" sz="2000" i="1"/>
              <a:t>Counterfactual theories of causation</a:t>
            </a:r>
            <a:endParaRPr lang="en-us" sz="2000" i="1"/>
          </a:p>
          <a:p>
            <a:pPr algn="r"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>
                <a:hlinkClick r:id="rId3"/>
              </a:rPr>
              <a:t>http://plato.stanford.edu/entries/causation-counterfactual/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Ideal 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A1JAAAgwYAAGA5AABAD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885815" y="1058545"/>
                <a:ext cx="3441065" cy="9328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dirty="0"/>
                  <a:t>Naïve estimate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BKISVexcBs1LJaibz3YWB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1JAAAgwYAAGA5AABADA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5885815" y="1058545"/>
                <a:ext cx="3441065" cy="932815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VJAAA1Q4AAA03AABJFAAAEAAAACYAAAAIAAAA//////////8="/>
                  </a:ext>
                </a:extLst>
              </p:cNvSpPr>
              <p:nvPr/>
            </p:nvSpPr>
            <p:spPr>
              <a:xfrm>
                <a:off x="5906135" y="2411095"/>
                <a:ext cx="3042920" cy="8864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109719" tIns="68574" rIns="109719" bIns="68574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99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2286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000" dirty="0"/>
                  <a:t>Causal estimate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JQ/dBp06z2v7tuTbBFoNiY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VJAAA1Q4AAA03AABJFAAAEAAAACYAAAAIAAAA//////////8="/>
                  </a:ext>
                </a:extLst>
              </p:cNvSpPr>
              <p:nvPr/>
            </p:nvSpPr>
            <p:spPr>
              <a:xfrm>
                <a:off x="5906135" y="2411095"/>
                <a:ext cx="3042920" cy="886460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5" name="TextBox 23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UGQAAAyAAALgjAADpIgAAECAAACYAAAAIAAAA//////////8="/>
              </a:ext>
            </a:extLst>
          </p:cNvSpPr>
          <p:nvPr/>
        </p:nvSpPr>
        <p:spPr>
          <a:xfrm>
            <a:off x="4198620" y="5203825"/>
            <a:ext cx="160782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Cloned user</a:t>
            </a:r>
          </a:p>
        </p:txBody>
      </p:sp>
      <p:pic>
        <p:nvPicPr>
          <p:cNvPr id="6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dElu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hAAAGcIAACyEwAAPRE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663190" y="136588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7" name="Right Arrow 7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BQAA3xMAAF8RAABWFgAAEAAAACYAAAAIAAAA//////////8="/>
              </a:ext>
            </a:extLst>
          </p:cNvSpPr>
          <p:nvPr/>
        </p:nvSpPr>
        <p:spPr>
          <a:xfrm rot="8414232">
            <a:off x="814070" y="3230245"/>
            <a:ext cx="2009775" cy="400685"/>
          </a:xfrm>
          <a:prstGeom prst="rightArrow">
            <a:avLst>
              <a:gd name="adj1" fmla="val 50000"/>
              <a:gd name="adj2" fmla="val 5005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8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FAAA2woAAGchAAB5EQAAEAAAACYAAAAIAAAA//////////8="/>
                  </a:ext>
                </a:extLst>
              </p:cNvSpPr>
              <p:nvPr/>
            </p:nvSpPr>
            <p:spPr>
              <a:xfrm>
                <a:off x="3315970" y="1764665"/>
                <a:ext cx="211391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8" name="Rounded Rectangle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DPYYzrbEmv5U90ZcfzuMQU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FAAA2woAAGchAAB5EQAAEAAAACYAAAAIAAAA//////////8="/>
                  </a:ext>
                </a:extLst>
              </p:cNvSpPr>
              <p:nvPr/>
            </p:nvSpPr>
            <p:spPr>
              <a:xfrm>
                <a:off x="3315970" y="1764665"/>
                <a:ext cx="2113915" cy="1075690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11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IQAANhoAALQtAAADIAAAEAAAACYAAAAIAAAA//////////8="/>
                  </a:ext>
                </a:extLst>
              </p:cNvSpPr>
              <p:nvPr/>
            </p:nvSpPr>
            <p:spPr>
              <a:xfrm>
                <a:off x="5429250" y="4260850"/>
                <a:ext cx="2000250" cy="94297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recommendations</a:t>
                </a:r>
              </a:p>
            </p:txBody>
          </p:sp>
        </mc:Choice>
        <mc:Fallback>
          <p:sp>
            <p:nvSpPr>
              <p:cNvPr id="9" name="Rounded Rectangle 11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EATUj85BP3hhwnIM/FlAhk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IQAANhoAALQtAAADIAAAEAAAACYAAAAIAAAA//////////8="/>
                  </a:ext>
                </a:extLst>
              </p:cNvSpPr>
              <p:nvPr/>
            </p:nvSpPr>
            <p:spPr>
              <a:xfrm>
                <a:off x="5429250" y="4260850"/>
                <a:ext cx="2000250" cy="942975"/>
              </a:xfrm>
              <a:prstGeom prst="round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0" name="TextBox 1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FQAA+wcAAIIgAADhCgAAECAAACYAAAAIAAAA//////////8="/>
              </a:ext>
            </a:extLst>
          </p:cNvSpPr>
          <p:nvPr/>
        </p:nvSpPr>
        <p:spPr>
          <a:xfrm>
            <a:off x="3430270" y="1297305"/>
            <a:ext cx="185420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1" name="TextBox 16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wIQAALhcAAFYtAAATGgAAECAAACYAAAAIAAAA//////////8="/>
              </a:ext>
            </a:extLst>
          </p:cNvSpPr>
          <p:nvPr/>
        </p:nvSpPr>
        <p:spPr>
          <a:xfrm rot="21550527">
            <a:off x="5516880" y="3768090"/>
            <a:ext cx="185293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2" name="TextBox 19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CAAAxhYAAFcTAACsGQAAECAAACYAAAAIAAAA//////////8="/>
              </a:ext>
            </a:extLst>
          </p:cNvSpPr>
          <p:nvPr/>
        </p:nvSpPr>
        <p:spPr>
          <a:xfrm rot="21578045">
            <a:off x="1316990" y="3702050"/>
            <a:ext cx="1826895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New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22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uBgAAtRkAACMTAABSIAAAEAAAACYAAAAIAAAA//////////8="/>
                  </a:ext>
                </a:extLst>
              </p:cNvSpPr>
              <p:nvPr/>
            </p:nvSpPr>
            <p:spPr>
              <a:xfrm>
                <a:off x="1045210" y="4178935"/>
                <a:ext cx="206565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13" name="Rounded Rectangle 2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KcAPxglGsJREvp1NXj3pyc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uBgAAtRkAACMTAABSIAAAEAAAACYAAAAIAAAA//////////8="/>
                  </a:ext>
                </a:extLst>
              </p:cNvSpPr>
              <p:nvPr/>
            </p:nvSpPr>
            <p:spPr>
              <a:xfrm>
                <a:off x="1045210" y="4178935"/>
                <a:ext cx="2065655" cy="1075055"/>
              </a:xfrm>
              <a:prstGeom prst="roundRect">
                <a:avLst/>
              </a:prstGeom>
              <a:blipFill>
                <a:blip r:embed="rId7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4" name="Right Arrow 25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LEgAAaxQAAKgeAADjFgAAEAAAACYAAAAIAAAA//////////8="/>
              </a:ext>
            </a:extLst>
          </p:cNvSpPr>
          <p:nvPr/>
        </p:nvSpPr>
        <p:spPr>
          <a:xfrm rot="2533426">
            <a:off x="2973705" y="3319145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5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B71BFFB-B5F6-2449-B8C9-431CF1874E16}" type="slidenum">
              <a:t>75</a:t>
            </a:fld>
          </a:p>
        </p:txBody>
      </p:sp>
      <p:sp>
        <p:nvSpPr>
          <p:cNvPr id="16" name="TextBox 5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3AAAAkyMAAKU0AABwJwAAECAAACYAAAAIAAAA//////////8="/>
              </a:ext>
            </a:extLst>
          </p:cNvSpPr>
          <p:nvPr/>
        </p:nvSpPr>
        <p:spPr>
          <a:xfrm>
            <a:off x="156845" y="5782945"/>
            <a:ext cx="8401050" cy="628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/>
              <a:t>Ideally, requires creation of multiple worlds.</a:t>
            </a:r>
            <a:endParaRPr lang="en-us" sz="2400"/>
          </a:p>
        </p:txBody>
      </p:sp>
      <p:pic>
        <p:nvPicPr>
          <p:cNvPr id="17" name="Picture 18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SwIAAC0XAACbBQAAAyA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72745" y="376745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8" name="Picture 2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x0AAHwXAAAbIQAAUiA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843145" y="381762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 animBg="1"/>
      <p:bldP spid="18" grpId="0" animBg="1" advAuto="0"/>
    </p:bldLst>
    <p:extLst>
      <p:ext uri="smNativeData">
        <pr:smNativeData xmlns:pr="smNativeData" val="fZHMWgQAAAAFAAAA/////wEAAAABAAAAAAAAAAAAAAAAAAAAAAAAAAcAAAD/////AQAAAAEAAAAAAAAAAAAAAAAAAAAAAAAACQAAAP3///8BAAAAAQAAAAAAAAAAAAAAAAAAAAAAAAALAAAA/f///wEAAAABAAAAAAAAAAAAAAAAAAAAAAAAAA=="/>
      </p:ext>
    </p:extLst>
  </p:timing>
</p:sld>
</file>

<file path=ppt/slides/slide7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Methods for answering causal questions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ZEAAArAsAAL8qAACLJQAAECAAACYAAAAIAAAAAQAAAAAAAAA="/>
              </a:ext>
            </a:extLst>
          </p:cNvSpPr>
          <p:nvPr>
            <p:ph type="body" idx="4294967295"/>
          </p:nvPr>
        </p:nvSpPr>
        <p:spPr>
          <a:xfrm>
            <a:off x="2657475" y="1897380"/>
            <a:ext cx="4291330" cy="4205605"/>
          </a:xfrm>
        </p:spPr>
        <p:txBody>
          <a:bodyPr/>
          <a:lstStyle/>
          <a:p>
            <a:pPr>
              <a:defRPr lang="en-us"/>
            </a:pPr>
            <a:r>
              <a:t>Randomization</a:t>
            </a:r>
          </a:p>
          <a:p>
            <a:pPr>
              <a:defRPr lang="en-us"/>
            </a:pPr>
            <a:r>
              <a:t>	</a:t>
            </a:r>
            <a:r>
              <a:rPr lang="en-us" sz="2100"/>
              <a:t>A/B test</a:t>
            </a:r>
            <a:endParaRPr lang="en-us" sz="2100"/>
          </a:p>
          <a:p>
            <a:pPr>
              <a:defRPr lang="en-us"/>
            </a:pPr>
            <a:r>
              <a:rPr lang="en-us" sz="2100"/>
              <a:t>	Multi-armed bandits</a:t>
            </a:r>
            <a:endParaRPr lang="en-us" sz="2100"/>
          </a:p>
          <a:p>
            <a:pPr>
              <a:defRPr lang="en-us"/>
            </a:pPr>
            <a:r>
              <a:t>Natural Experiments </a:t>
            </a:r>
          </a:p>
          <a:p>
            <a:pPr>
              <a:defRPr lang="en-us"/>
            </a:pPr>
            <a:r>
              <a:t>	</a:t>
            </a:r>
            <a:r>
              <a:rPr lang="en-us" sz="2100"/>
              <a:t>Regression discontinuity</a:t>
            </a:r>
            <a:endParaRPr lang="en-us" sz="2100"/>
          </a:p>
          <a:p>
            <a:pPr>
              <a:defRPr lang="en-us"/>
            </a:pPr>
            <a:r>
              <a:rPr lang="en-us" sz="2100"/>
              <a:t>	Instrumental Variables</a:t>
            </a:r>
            <a:endParaRPr lang="en-us" sz="2100"/>
          </a:p>
          <a:p>
            <a:pPr>
              <a:defRPr lang="en-us"/>
            </a:pPr>
            <a:r>
              <a:t>Conditioning</a:t>
            </a:r>
          </a:p>
          <a:p>
            <a:pPr>
              <a:defRPr lang="en-us"/>
            </a:pPr>
            <a:r>
              <a:t>	</a:t>
            </a:r>
            <a:r>
              <a:rPr lang="en-us" sz="2100"/>
              <a:t>Stratification, Matching</a:t>
            </a:r>
            <a:endParaRPr lang="en-us" sz="2100"/>
          </a:p>
          <a:p>
            <a:pPr>
              <a:defRPr lang="en-us"/>
            </a:pPr>
            <a:r>
              <a:rPr lang="en-us" sz="2100"/>
              <a:t>	Propensity Scores</a:t>
            </a:r>
            <a:endParaRPr lang="en-us" sz="2100"/>
          </a:p>
        </p:txBody>
      </p:sp>
      <p:sp>
        <p:nvSpPr>
          <p:cNvPr id="4" name="Down Arrow 3"/>
          <p:cNvSpPr>
            <a:extLst>
              <a:ext uri="smNativeData">
                <pr:smNativeData xmlns:pr="smNativeData" val="SMDATA_13_fZHMWhMAAAAlAAAAywAAAA0AAAAAAAAAADcAAAAAAAAANwAAAAAAAAABAAAAAAAAAAEAAABQAAAAivRA5ewW7j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UAbg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CBLAAABgwAAFEvAACTIwAAEAAAACYAAAAIAAAA//////////8="/>
              </a:ext>
            </a:extLst>
          </p:cNvSpPr>
          <p:nvPr/>
        </p:nvSpPr>
        <p:spPr>
          <a:xfrm>
            <a:off x="7234555" y="1954530"/>
            <a:ext cx="457200" cy="3828415"/>
          </a:xfrm>
          <a:prstGeom prst="downArrow">
            <a:avLst>
              <a:gd name="adj1" fmla="val 50000"/>
              <a:gd name="adj2" fmla="val 49992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5" name="Down Arrow 4"/>
          <p:cNvSpPr>
            <a:extLst>
              <a:ext uri="smNativeData">
                <pr:smNativeData xmlns:pr="smNativeData" val="SMDATA_13_fZHMWhMAAAAlAAAAywAAAA0AAAAAAAAAADcAAAAAAAAANwAAAAAAAAABAAAAAAAAAAEAAABQAAAAivRA5ewW7j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CwAABgwAAOwNAACTIwAAEAAAACYAAAAIAAAA//////////8="/>
              </a:ext>
            </a:extLst>
          </p:cNvSpPr>
          <p:nvPr/>
        </p:nvSpPr>
        <p:spPr>
          <a:xfrm rot="10800000">
            <a:off x="1805940" y="1954530"/>
            <a:ext cx="457200" cy="3828415"/>
          </a:xfrm>
          <a:prstGeom prst="downArrow">
            <a:avLst>
              <a:gd name="adj1" fmla="val 50000"/>
              <a:gd name="adj2" fmla="val 49992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6" name="TextBox 5"/>
          <p:cNvSpPr>
            <a:extLst>
              <a:ext uri="smNativeData">
                <pr:smNativeData xmlns:pr="smNativeData" val="SMDATA_13_fZHMWhMAAAAlAAAAZAAAAE0AAAAA2AAAAK0AAADYAAAArQAAAAAAAAAAAAAAAQ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GKQAAmBAAAEgtAAB3HwAAECAAACYAAAAIAAAA//////////8="/>
              </a:ext>
            </a:extLst>
          </p:cNvSpPr>
          <p:nvPr/>
        </p:nvSpPr>
        <p:spPr>
          <a:xfrm>
            <a:off x="6668770" y="2697480"/>
            <a:ext cx="692150" cy="2417445"/>
          </a:xfrm>
          <a:prstGeom prst="rect">
            <a:avLst/>
          </a:prstGeom>
          <a:noFill/>
          <a:ln>
            <a:noFill/>
          </a:ln>
          <a:effectLst/>
        </p:spPr>
        <p:txBody>
          <a:bodyPr vert="vert" wrap="non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000"/>
              <a:t>EASE OF USE</a:t>
            </a:r>
            <a:endParaRPr lang="en-us" sz="3000"/>
          </a:p>
        </p:txBody>
      </p:sp>
      <p:sp>
        <p:nvSpPr>
          <p:cNvPr id="7" name="TextBox 6"/>
          <p:cNvSpPr>
            <a:extLst>
              <a:ext uri="smNativeData">
                <pr:smNativeData xmlns:pr="smNativeData" val="SMDATA_13_fZHMWhMAAAAlAAAAZAAAAE0AAAAA2AAAAK0AAADYAAAArQAAAAAAAAAAAAAAAQ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KCAAAlxAAAE0MAABvGwAAECAAACYAAAAIAAAA//////////8="/>
              </a:ext>
            </a:extLst>
          </p:cNvSpPr>
          <p:nvPr/>
        </p:nvSpPr>
        <p:spPr>
          <a:xfrm rot="10800000">
            <a:off x="1306830" y="2696845"/>
            <a:ext cx="692785" cy="1762760"/>
          </a:xfrm>
          <a:prstGeom prst="rect">
            <a:avLst/>
          </a:prstGeom>
          <a:noFill/>
          <a:ln>
            <a:noFill/>
          </a:ln>
          <a:effectLst/>
        </p:spPr>
        <p:txBody>
          <a:bodyPr vert="vert" wrap="non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000"/>
              <a:t>VALIDITY</a:t>
            </a:r>
            <a:endParaRPr lang="en-us" sz="3000"/>
          </a:p>
        </p:txBody>
      </p:sp>
      <p:sp>
        <p:nvSpPr>
          <p:cNvPr id="8" name="Slide Number Placeholder 7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F63E1E1-AFD2-3617-9CDB-5942AF956A0C}" type="slidenum">
              <a:t>76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DQEgAAEC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1. Randomization to the rescue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NvbmQ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8DC1ADE-90F5-89EC-BB64-66B9542A4D33}" type="slidenum">
              <a:t>77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7FYxw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Randomizing algorithm assignment: A/B test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+goAAAQjAAAkH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784350"/>
            <a:ext cx="5486400" cy="3277870"/>
          </a:xfrm>
        </p:spPr>
        <p:txBody>
          <a:bodyPr/>
          <a:lstStyle/>
          <a:p>
            <a:pPr>
              <a:defRPr lang="en-us"/>
            </a:pPr>
            <a:r>
              <a:t>We cannot clone users.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rPr lang="en-us" b="1"/>
              <a:t>Next best alternative: </a:t>
            </a:r>
            <a:r>
              <a:t>Randomly assign which users see new Algorithm’s recommendations  and which see the old algorithm’s.</a:t>
            </a: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BGRkdHDAAAABAAAAAAAAAAAAAAAAAAAAAAAAAAHgAAAGgAAAAAAAAAAAAAAAAAAAAAAAAAAAAAABAnAAAQJwAAAAAAAAAAAAAAAAAAAAAAAAAAAAAAAAAAAAAAAAAAAAAUAAAAAAAAAMDA/wAAAAAAZAAAADIAAAAAAAAAAAAAAGQAAAC2q5oACgAAAB8AAABUAAAAuhQaBVBQUAEAAAAAAAAAAAAAAAAAAAAAAAAAAAAAAAAAAAAAAAAAAP///wJ/f38AAHLGA8zMzADAwP8AtquaAAAAAAAAAAAAAAAAAP///wAAAAAAIQAAABgAAAAUAAAAxiQAAG4LAAA9NAAAtCIAABAAAAAmAAAACAAAAP//////////"/>
              </a:ext>
            </a:extLst>
          </p:cNvPicPr>
          <p:nvPr/>
        </p:nvPicPr>
        <p:blipFill>
          <a:blip r:embed="rId2">
            <a:duotone>
              <a:prstClr val="black"/>
              <a:srgbClr val="B6AB9A">
                <a:tint val="40000"/>
                <a:satMod val="400000"/>
              </a:srgbClr>
            </a:duotone>
          </a:blip>
          <a:stretch>
            <a:fillRect/>
          </a:stretch>
        </p:blipFill>
        <p:spPr>
          <a:xfrm>
            <a:off x="5977890" y="1858010"/>
            <a:ext cx="2513965" cy="37833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OFQPO0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E1ABB64-2AC3-4F4D-8DA2-DC18F5EC7B89}" type="slidenum">
              <a:t>78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Randomization removes hidden variation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VJAAAeBEAAA03AADsFgAAEAAAACYAAAAIAAAA//////////8="/>
                  </a:ext>
                </a:extLst>
              </p:cNvSpPr>
              <p:nvPr/>
            </p:nvSpPr>
            <p:spPr>
              <a:xfrm>
                <a:off x="5906135" y="2839720"/>
                <a:ext cx="3042920" cy="8864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109719" tIns="68574" rIns="109719" bIns="68574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99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2286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000" dirty="0"/>
                  <a:t>Causal estimate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C7JPT6zxRuznI91S+xqXQs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VJAAAeBEAAA03AADsFgAAEAAAACYAAAAIAAAA//////////8="/>
                  </a:ext>
                </a:extLst>
              </p:cNvSpPr>
              <p:nvPr/>
            </p:nvSpPr>
            <p:spPr>
              <a:xfrm>
                <a:off x="5906135" y="2839720"/>
                <a:ext cx="3042920" cy="886460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4" name="TextBox 5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WHAAApiIAALInAACMJQAAECAAACYAAAAIAAAA//////////8="/>
              </a:ext>
            </a:extLst>
          </p:cNvSpPr>
          <p:nvPr/>
        </p:nvSpPr>
        <p:spPr>
          <a:xfrm>
            <a:off x="4606290" y="5632450"/>
            <a:ext cx="184658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Random User 2</a:t>
            </a:r>
          </a:p>
        </p:txBody>
      </p:sp>
      <p:pic>
        <p:nvPicPr>
          <p:cNvPr id="5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hAAAAoLAACyEwAA4BM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663190" y="17945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6" name="Right Arrow 7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BQAAgRYAAF8RAAD5GAAAEAAAACYAAAAIAAAA//////////8="/>
              </a:ext>
            </a:extLst>
          </p:cNvSpPr>
          <p:nvPr/>
        </p:nvSpPr>
        <p:spPr>
          <a:xfrm rot="8414232">
            <a:off x="814070" y="3658235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8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FAAAfg0AAGchAAAcFAAAEAAAACYAAAAIAAAA//////////8="/>
                  </a:ext>
                </a:extLst>
              </p:cNvSpPr>
              <p:nvPr/>
            </p:nvSpPr>
            <p:spPr>
              <a:xfrm>
                <a:off x="3315970" y="2193290"/>
                <a:ext cx="211391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7" name="Rounded Rectangle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OTE0isVdYhWqrycV6IcJiU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FAAAfg0AAGchAAAcFAAAEAAAACYAAAAIAAAA//////////8="/>
                  </a:ext>
                </a:extLst>
              </p:cNvSpPr>
              <p:nvPr/>
            </p:nvSpPr>
            <p:spPr>
              <a:xfrm>
                <a:off x="3315970" y="2193290"/>
                <a:ext cx="2113915" cy="1075690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9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recommendations</a:t>
                </a:r>
              </a:p>
            </p:txBody>
          </p:sp>
        </mc:Choice>
        <mc:Fallback>
          <p:sp>
            <p:nvSpPr>
              <p:cNvPr id="8" name="Rounded Rectangle 9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NLQfU1su0T77YPLcwhLRAo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9" name="TextBox 1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FQAAngoAAIIgAACDDQAAECAAACYAAAAIAAAA//////////8="/>
              </a:ext>
            </a:extLst>
          </p:cNvSpPr>
          <p:nvPr/>
        </p:nvSpPr>
        <p:spPr>
          <a:xfrm>
            <a:off x="3430270" y="1725930"/>
            <a:ext cx="185420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0" name="TextBox 1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wIQAA0BkAAFYtAAC2HAAAECAAACYAAAAIAAAA//////////8="/>
              </a:ext>
            </a:extLst>
          </p:cNvSpPr>
          <p:nvPr/>
        </p:nvSpPr>
        <p:spPr>
          <a:xfrm rot="21550527">
            <a:off x="5516880" y="4196080"/>
            <a:ext cx="185293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11" name="TextBox 1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aCAAAaRkAAFcTAABOHAAAECAAACYAAAAIAAAA//////////8="/>
              </a:ext>
            </a:extLst>
          </p:cNvSpPr>
          <p:nvPr/>
        </p:nvSpPr>
        <p:spPr>
          <a:xfrm rot="21578045">
            <a:off x="1316990" y="4130675"/>
            <a:ext cx="182689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New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le 13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12" name="Rounded Rectangle 13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DsN/QOd2/xLw2P0IUeY4ws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blipFill>
                <a:blip r:embed="rId7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13" name="Picture 1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UgIAAPkZAACjBQAAzyI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77190" y="4222115"/>
            <a:ext cx="539115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4" name="Picture 1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DQJaS+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x0AABUaAACzIAAA6yI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777105" y="423989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5" name="Right Arrow 16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LEgAADhcAAKgeAACGGQAAEAAAACYAAAAIAAAA//////////8="/>
              </a:ext>
            </a:extLst>
          </p:cNvSpPr>
          <p:nvPr/>
        </p:nvSpPr>
        <p:spPr>
          <a:xfrm rot="2533426">
            <a:off x="2973705" y="3747770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6" name="TextBox 17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1AQAAyiIAAIQMAACvJQAAECAAACYAAAAIAAAA//////////8="/>
              </a:ext>
            </a:extLst>
          </p:cNvSpPr>
          <p:nvPr/>
        </p:nvSpPr>
        <p:spPr>
          <a:xfrm>
            <a:off x="196215" y="5655310"/>
            <a:ext cx="183832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Random User 1</a:t>
            </a:r>
          </a:p>
        </p:txBody>
      </p:sp>
      <p:pic>
        <p:nvPicPr>
          <p:cNvPr id="17" name="Picture 1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5AYAAEYLAAA0CgAAHBQ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12014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8" name="Picture 20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2q5oACgAAAB8AAABUAAAAuhQaBVBQUAEAAAAAAAAAAAAAAAAAAAAAAAAAAAAAAAAAAAAAAAAAAP///wJ/f38AAAAAAMvLywDAwP8AtquaAAAAAAAAAAAAAAAAAP///wAAAAAAIQAAABgAAAAUAAAAaAoAACgLAAC4DQAA/hM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6AB9A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691640" y="181356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9" name="TextBox 2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sDQAAPhAAAN4PAADMFAAAECAAACYAAAAIAAAA//////////8="/>
              </a:ext>
            </a:extLst>
          </p:cNvSpPr>
          <p:nvPr/>
        </p:nvSpPr>
        <p:spPr>
          <a:xfrm>
            <a:off x="2263140" y="2640330"/>
            <a:ext cx="316230" cy="740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745"/>
              <a:t>…</a:t>
            </a:r>
            <a:endParaRPr lang="en-us" sz="3745"/>
          </a:p>
        </p:txBody>
      </p:sp>
      <p:pic>
        <p:nvPicPr>
          <p:cNvPr id="20" name="Picture 22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DrKMACgAAAB8AAABUAAAAuhQaBVBQUAEAAAAAAAAAAAAAAAAAAAAAAAAAAAAAAAAAAAAAAAAAAP///wJ/f38AAAAAAMvLywDAwP8Ag6yjAAAAAAAAAAAAAAAAAP///wAAAAAAIQAAABgAAAAUAAAAUAMAAEYLAACgBgAAHBQ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83ACA3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53848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21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C7FFBF9-B7E1-2A0D-AFC7-4158B5895914}" type="slidenum">
              <a:t>79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 animBg="1" advAuto="0"/>
      <p:bldP spid="15" grpId="0" animBg="1"/>
      <p:bldP spid="16" grpId="0"/>
    </p:bldLst>
    <p:extLst>
      <p:ext uri="smNativeData">
        <pr:smNativeData xmlns:pr="smNativeData" val="fZHMWgUAAAAFAAAA/////wEAAAABAAAAAAAAAAAAAAAAAAAAAAAAAAcAAAD9////AQAAAAEAAAAAAAAAAAAAAAAAAAAAAAAACQAAAP////8BAAAAAQAAAAAAAAAAAAAAAAAAAAAAAAALAAAA/f///wEAAAABAAAAAAAAAAAAAAAAAAAAAAAAAA0AAAD/////AQAAAAEAAAAAAAAAAAAAAAAAAAAAAAAA"/>
      </p:ext>
    </p:ext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42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DQEgAAEC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I.A What is causality?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M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BC4E23B-75B6-9114-F87C-8341AC320ED6}" type="slidenum">
              <a:t>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Cost: Possibly risky, unethical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lA0AABs4AADgIg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2207260"/>
            <a:ext cx="8914765" cy="3462020"/>
          </a:xfrm>
        </p:spPr>
        <p:txBody>
          <a:bodyPr/>
          <a:lstStyle/>
          <a:p>
            <a:pPr>
              <a:defRPr lang="en-us"/>
            </a:pPr>
            <a:r>
              <a:t>Say the new algorithm was really bad.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Can decrease the percentage of users who see the new algorithm, but how do we know this beforehand? 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Such manual tweaks even more inefficient if multiple algorithms to test.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D22BB4E-0090-774D-DE9A-F618F5D428A3}" type="slidenum">
              <a:t>80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Efficient randomization: Multi-armed bandits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0AQAArAsAALYWAADBIwAAECAAACYAAAAIAAAAAQAAAAAAAAA="/>
              </a:ext>
            </a:extLst>
          </p:cNvSpPr>
          <p:nvPr>
            <p:ph type="body" idx="4294967295"/>
          </p:nvPr>
        </p:nvSpPr>
        <p:spPr>
          <a:xfrm>
            <a:off x="236220" y="1897380"/>
            <a:ext cx="3455670" cy="3914775"/>
          </a:xfrm>
        </p:spPr>
        <p:txBody>
          <a:bodyPr/>
          <a:lstStyle/>
          <a:p>
            <a:pPr>
              <a:defRPr lang="en-us"/>
            </a:pPr>
            <a:r>
              <a:rPr lang="en-us" b="1"/>
              <a:t>Two goals:</a:t>
            </a:r>
            <a:endParaRPr lang="en-us" b="1"/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r>
              <a:rPr lang="en-us" sz="2400"/>
              <a:t>Show the best known algorithm to most users.</a:t>
            </a:r>
            <a:endParaRPr lang="en-us" sz="2400"/>
          </a:p>
          <a:p>
            <a:pPr marL="556895" indent="-556895">
              <a:buFont typeface="Segoe UI Light" pitchFamily="0" charset="0"/>
              <a:buAutoNum type="arabicPeriod"/>
              <a:defRPr lang="en-us"/>
            </a:pPr>
            <a:r>
              <a:rPr lang="en-us" sz="2400"/>
              <a:t>Keep randomizing to update knowledge about competing algorithms.</a:t>
            </a:r>
            <a:endParaRPr lang="en-us" sz="2400"/>
          </a:p>
          <a:p>
            <a:pPr>
              <a:defRPr lang="en-us"/>
            </a:pPr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1xYAAGIMAAAbOAAA3yI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712845" y="2012950"/>
            <a:ext cx="5407660" cy="36556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IMVhI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483DA79-37B9-D62C-F73B-C17994750194}" type="slidenum">
              <a:t>81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Bandits: The right mix of explore and exploit</a:t>
            </a:r>
          </a:p>
        </p:txBody>
      </p:sp>
      <p:pic>
        <p:nvPicPr>
          <p:cNvPr id="3" name="Picture 7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5RMAAAoLAAA2FwAA4B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234055" y="1794510"/>
            <a:ext cx="539115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4" name="Right Arrow 8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CGCAAAgRYAAOMUAAD5GAAAEAAAACYAAAAIAAAA//////////8="/>
              </a:ext>
            </a:extLst>
          </p:cNvSpPr>
          <p:nvPr/>
        </p:nvSpPr>
        <p:spPr>
          <a:xfrm rot="8414232">
            <a:off x="1385570" y="3658235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9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DqFwAAfg0AAOskAAAcFAAAEAAAACYAAAAIAAAA//////////8="/>
                  </a:ext>
                </a:extLst>
              </p:cNvSpPr>
              <p:nvPr/>
            </p:nvSpPr>
            <p:spPr>
              <a:xfrm>
                <a:off x="3887470" y="2193290"/>
                <a:ext cx="211391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5" name="Rounded Rectangle 9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Jn8nhvUoZAst6DlNzmJb0M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qFwAAfg0AAOskAAAcFAAAEAAAACYAAAAIAAAA//////////8="/>
                  </a:ext>
                </a:extLst>
              </p:cNvSpPr>
              <p:nvPr/>
            </p:nvSpPr>
            <p:spPr>
              <a:xfrm>
                <a:off x="3887470" y="2193290"/>
                <a:ext cx="2113915" cy="1075690"/>
              </a:xfrm>
              <a:prstGeom prst="roundRect">
                <a:avLst/>
              </a:prstGeom>
              <a:blipFill>
                <a:blip r:embed="rId4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10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DqJAAA2RwAADgxAACmIgAAEAAAACYAAAAIAAAA//////////8="/>
                  </a:ext>
                </a:extLst>
              </p:cNvSpPr>
              <p:nvPr/>
            </p:nvSpPr>
            <p:spPr>
              <a:xfrm>
                <a:off x="6000750" y="4689475"/>
                <a:ext cx="2000250" cy="94297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recommendations</a:t>
                </a:r>
              </a:p>
            </p:txBody>
          </p:sp>
        </mc:Choice>
        <mc:Fallback>
          <p:sp>
            <p:nvSpPr>
              <p:cNvPr id="6" name="Rounded Rectangle 10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HtdkWK4WjSM2tx5KJg0mTg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qJAAA2RwAADgxAACmIgAAEAAAACYAAAAIAAAA//////////8="/>
                  </a:ext>
                </a:extLst>
              </p:cNvSpPr>
              <p:nvPr/>
            </p:nvSpPr>
            <p:spPr>
              <a:xfrm>
                <a:off x="6000750" y="4689475"/>
                <a:ext cx="2000250" cy="942975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7" name="TextBox 1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eGAAAngoAAAYkAACDDQAAECAAACYAAAAIAAAA//////////8="/>
              </a:ext>
            </a:extLst>
          </p:cNvSpPr>
          <p:nvPr/>
        </p:nvSpPr>
        <p:spPr>
          <a:xfrm>
            <a:off x="4001770" y="1725930"/>
            <a:ext cx="1854200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Old Algorithm</a:t>
            </a:r>
          </a:p>
        </p:txBody>
      </p:sp>
      <p:sp>
        <p:nvSpPr>
          <p:cNvPr id="8" name="TextBox 1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XJgAAChkAAM0yAAB4HQAAECAAACYAAAAIAAAA//////////8="/>
              </a:ext>
            </a:extLst>
          </p:cNvSpPr>
          <p:nvPr/>
        </p:nvSpPr>
        <p:spPr>
          <a:xfrm rot="21550527">
            <a:off x="6232525" y="4070350"/>
            <a:ext cx="2025650" cy="720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Random Algorithm</a:t>
            </a:r>
          </a:p>
        </p:txBody>
      </p:sp>
      <p:sp>
        <p:nvSpPr>
          <p:cNvPr id="9" name="TextBox 13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XDAAAbBgAADYaAADaHAAAECAAACYAAAAIAAAA//////////8="/>
              </a:ext>
            </a:extLst>
          </p:cNvSpPr>
          <p:nvPr/>
        </p:nvSpPr>
        <p:spPr>
          <a:xfrm rot="21578045">
            <a:off x="2087245" y="3970020"/>
            <a:ext cx="2173605" cy="720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Current-best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14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DyCQAAWBwAAKcWAAD1IgAAEAAAACYAAAAIAAAA//////////8="/>
                  </a:ext>
                </a:extLst>
              </p:cNvSpPr>
              <p:nvPr/>
            </p:nvSpPr>
            <p:spPr>
              <a:xfrm>
                <a:off x="1616710" y="4607560"/>
                <a:ext cx="206565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clicks to  recommendations</a:t>
                </a:r>
              </a:p>
            </p:txBody>
          </p:sp>
        </mc:Choice>
        <mc:Fallback>
          <p:sp>
            <p:nvSpPr>
              <p:cNvPr id="10" name="Rounded Rectangle 1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J3y0i7M3HWnLR/3D4N9/0E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yCQAAWBwAAKcWAAD1IgAAEAAAACYAAAAIAAAA//////////8="/>
                  </a:ext>
                </a:extLst>
              </p:cNvSpPr>
              <p:nvPr/>
            </p:nvSpPr>
            <p:spPr>
              <a:xfrm>
                <a:off x="1616710" y="4607560"/>
                <a:ext cx="2065655" cy="1075055"/>
              </a:xfrm>
              <a:prstGeom prst="round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11" name="Picture 1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1gUAAPkZAAAmCQAAz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948690" y="422211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2" name="Picture 1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5yAAABUaAAA3JAAA6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5348605" y="423989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3" name="Right Arrow 17"/>
          <p:cNvSpPr>
            <a:extLst>
              <a:ext uri="smNativeData">
                <pr:smNativeData xmlns:pr="smNativeData" val="SMDATA_13_fZHMWhMAAAAlAAAAyAAAAA0AAAAAAAAAADcAAAAAAAAANwAAAAAAAAABAAAAAAAAAAEAAABQAAAADPme6XbO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DPFQAADhcAACwiAACGGQAAEAAAACYAAAAIAAAA//////////8="/>
              </a:ext>
            </a:extLst>
          </p:cNvSpPr>
          <p:nvPr/>
        </p:nvSpPr>
        <p:spPr>
          <a:xfrm rot="2533426">
            <a:off x="3545205" y="3747770"/>
            <a:ext cx="2009775" cy="40132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4" name="TextBox 18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yiIAAJMMAACvJQAAECAAACYAAAAIAAAA//////////8="/>
              </a:ext>
            </a:extLst>
          </p:cNvSpPr>
          <p:nvPr/>
        </p:nvSpPr>
        <p:spPr>
          <a:xfrm>
            <a:off x="205740" y="5655310"/>
            <a:ext cx="1838325" cy="470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Most users</a:t>
            </a:r>
          </a:p>
        </p:txBody>
      </p:sp>
      <p:pic>
        <p:nvPicPr>
          <p:cNvPr id="15" name="Picture 1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aAoAAEYLAAC4DQAAHBQ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69164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6" name="Picture 20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2q5oACgAAAB8AAABUAAAAuhQaBVBQUAEAAAAAAAAAAAAAAAAAAAAAAAAAAAAAAAAAAAAAAAAAAP///wJ/f38AAAAAAMvLywDAwP8AtquaAAAAAAAAAAAAAAAAAP///wAAAAAAIQAAABgAAAAUAAAA7A0AACgLAAA8EQAA/h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6AB9A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263140" y="181356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7" name="TextBox 2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wEQAAPhAAAGITAADMFAAAECAAACYAAAAIAAAA//////////8="/>
              </a:ext>
            </a:extLst>
          </p:cNvSpPr>
          <p:nvPr/>
        </p:nvSpPr>
        <p:spPr>
          <a:xfrm>
            <a:off x="2834640" y="2640330"/>
            <a:ext cx="316230" cy="740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745"/>
              <a:t>…</a:t>
            </a:r>
            <a:endParaRPr lang="en-us" sz="3745"/>
          </a:p>
        </p:txBody>
      </p:sp>
      <p:pic>
        <p:nvPicPr>
          <p:cNvPr id="18" name="Picture 22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DrKMACgAAAB8AAABUAAAAuhQaBVBQUAEAAAAAAAAAAAAAAAAAAAAAAAAAAAAAAAAAAAAAAAAAAP///wJ/f38AAAAAAMvLywDAwP8Ag6yjAAAAAAAAAAAAAAAAAP///wAAAAAAIQAAABgAAAAUAAAA1AYAAEYLAAAkCgAAHBQ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83ACA3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109980" y="18326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9" name="TextBox 23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aHwAA3yIAACkrAADFJQAAECAAACYAAAAIAAAA//////////8="/>
              </a:ext>
            </a:extLst>
          </p:cNvSpPr>
          <p:nvPr/>
        </p:nvSpPr>
        <p:spPr>
          <a:xfrm>
            <a:off x="5177790" y="5668645"/>
            <a:ext cx="1838325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Other users</a:t>
            </a:r>
          </a:p>
        </p:txBody>
      </p:sp>
      <p:pic>
        <p:nvPicPr>
          <p:cNvPr id="20" name="Picture 2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2q5oACgAAAB8AAABUAAAAuhQaBVBQUAEAAAAAAAAAAAAAAAAAAAAAAAAAAAAAAAAAAAAAAAAAAP///wJ/f38AAAAAAMvLywDAwP8AtquaAAAAAAAAAAAAAAAAAP///wAAAAAAIQAAABgAAAAUAAAALAIAAB8aAAB8BQAA9S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6AB9A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53060" y="424624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21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CFE3138-76E1-ABC7-AF46-80927F0859D5}" type="slidenum">
              <a:t>82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 advAuto="0"/>
      <p:bldP spid="13" grpId="0" animBg="1"/>
      <p:bldP spid="19" grpId="0"/>
    </p:bldLst>
    <p:extLst>
      <p:ext uri="smNativeData">
        <pr:smNativeData xmlns:pr="smNativeData" val="fZHMWgQAAAAFAAAA/f///wEAAAABAAAAAAAAAAAAAAAAAAAAAAAAAAcAAAD/////AQAAAAEAAAAAAAAAAAAAAAAAAAAAAAAACQAAAP3///8BAAAAAQAAAAAAAAAAAAAAAAAAAAAAAAALAAAA/////wEAAAABAAAAAAAAAAAAAAAAAAAAAAAAAA=="/>
      </p:ext>
    </p:extLst>
  </p:timing>
</p:sld>
</file>

<file path=ppt/slides/slide8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Algorithm: ɛ-greedy multi-armed bandits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+goAABs4AAByKw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784350"/>
            <a:ext cx="8914765" cy="5278120"/>
          </a:xfrm>
        </p:spPr>
        <p:txBody>
          <a:bodyPr/>
          <a:lstStyle/>
          <a:p>
            <a:pPr>
              <a:spcAft>
                <a:spcPts val="450"/>
              </a:spcAft>
              <a:defRPr lang="en-us"/>
            </a:pPr>
            <a:r>
              <a:t>Repeat:</a:t>
            </a:r>
          </a:p>
          <a:p>
            <a:pPr>
              <a:spcAft>
                <a:spcPts val="450"/>
              </a:spcAft>
              <a:defRPr lang="en-us"/>
            </a:pPr>
            <a:r>
              <a:rPr lang="en-us" b="1"/>
              <a:t>	(Explore) </a:t>
            </a:r>
            <a:r>
              <a:t>With low probability ɛ, choose an output 	item randomly.	</a:t>
            </a:r>
          </a:p>
          <a:p>
            <a:pPr>
              <a:spcAft>
                <a:spcPts val="450"/>
              </a:spcAft>
              <a:defRPr lang="en-us"/>
            </a:pPr>
            <a:r>
              <a:t>	</a:t>
            </a:r>
            <a:r>
              <a:rPr lang="en-us" b="1"/>
              <a:t>(Exploit) </a:t>
            </a:r>
            <a:r>
              <a:t>Otherwise, show the current-best 	algorithm.	</a:t>
            </a:r>
          </a:p>
          <a:p>
            <a:pPr>
              <a:spcAft>
                <a:spcPts val="450"/>
              </a:spcAft>
              <a:defRPr lang="en-us"/>
            </a:pPr>
          </a:p>
          <a:p>
            <a:pPr>
              <a:spcAft>
                <a:spcPts val="450"/>
              </a:spcAft>
              <a:defRPr lang="en-us"/>
            </a:pPr>
            <a:r>
              <a:t>Use CTR results for Random output items to train new algorithms offline.  </a:t>
            </a:r>
          </a:p>
          <a:p>
            <a:pPr>
              <a:spcAft>
                <a:spcPts val="450"/>
              </a:spcAft>
              <a:defRPr lang="en-us"/>
            </a:pPr>
          </a:p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4212549-0799-74D3-D799-F1866BD721A4}" type="slidenum">
              <a:t>83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P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Practical Example: Contextual bandits on Yahoo! News 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+goAAFMdAAALIQAAECAAACYAAAAIAAAAAQAAAAAAAAA="/>
              </a:ext>
            </a:extLst>
          </p:cNvSpPr>
          <p:nvPr>
            <p:ph type="body" idx="4294967295"/>
          </p:nvPr>
        </p:nvSpPr>
        <p:spPr>
          <a:xfrm>
            <a:off x="205740" y="1784350"/>
            <a:ext cx="4561205" cy="3587115"/>
          </a:xfrm>
        </p:spPr>
        <p:txBody>
          <a:bodyPr/>
          <a:lstStyle/>
          <a:p>
            <a:pPr>
              <a:defRPr lang="en-us"/>
            </a:pPr>
            <a:r>
              <a:rPr lang="en-us" b="1"/>
              <a:t>Actions: </a:t>
            </a:r>
            <a:r>
              <a:t>Different news articles to display</a:t>
            </a:r>
          </a:p>
          <a:p>
            <a:pPr>
              <a:defRPr lang="en-us"/>
            </a:pPr>
            <a:r>
              <a:rPr lang="en-us" sz="2100"/>
              <a:t>A/B tests using all articles inefficient.</a:t>
            </a:r>
            <a:endParaRPr lang="en-us" sz="2100"/>
          </a:p>
          <a:p>
            <a:pPr>
              <a:defRPr lang="en-us"/>
            </a:pPr>
            <a:endParaRPr lang="en-us" sz="2100"/>
          </a:p>
          <a:p>
            <a:pPr>
              <a:defRPr lang="en-us"/>
            </a:pPr>
            <a:r>
              <a:t>Randomize the articles shown using ɛ-greedy policy.</a:t>
            </a:r>
          </a:p>
          <a:p>
            <a:pPr>
              <a:defRPr lang="en-us"/>
            </a:pPr>
            <a:r>
              <a:rPr lang="en-us" sz="2100"/>
              <a:t>Better: Use context of visit (user, browser, time, etc.) to have different current-best algorithms for different contexts. </a:t>
            </a:r>
            <a:endParaRPr lang="en-us" sz="2100"/>
          </a:p>
        </p:txBody>
      </p:sp>
      <p:pic>
        <p:nvPicPr>
          <p:cNvPr id="4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D/////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Ux0AAJsMAAAvOQAAph0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766945" y="2049145"/>
            <a:ext cx="4528820" cy="27705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 Number Placeholder 6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2493C856-18C9-C63E-872B-EE6B866571BB}" type="slidenum">
              <a:t>84</a:t>
            </a:fld>
          </a:p>
        </p:txBody>
      </p:sp>
      <p:sp>
        <p:nvSpPr>
          <p:cNvPr id="6" name="TextBox 7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QGgAARCcAACA0AADJKgAAECAAACYAAAAIAAAA//////////8="/>
              </a:ext>
            </a:extLst>
          </p:cNvSpPr>
          <p:nvPr/>
        </p:nvSpPr>
        <p:spPr>
          <a:xfrm>
            <a:off x="4358640" y="6383020"/>
            <a:ext cx="4114800" cy="572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Li-Chu-Langford-Schapire (2010)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val="SMDATA_13_fZHMWhMAAAAlAAAAZAAAAA0AAAAAAAAAADcAAAAAAAAAN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DiJwAAEAAAACYAAAAIAAAAPT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5270500"/>
          </a:xfrm>
        </p:spPr>
        <p:txBody>
          <a:bodyPr vert="horz" wrap="square" lIns="0" tIns="34925" rIns="0" bIns="34925" numCol="1" spcCol="215900" anchor="t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spcBef>
                <a:spcPts val="555"/>
              </a:spcBef>
              <a:defRPr lang="en-us" sz="2310"/>
            </a:pPr>
          </a:p>
          <a:p>
            <a:pPr>
              <a:lnSpc>
                <a:spcPct val="70000"/>
              </a:lnSpc>
              <a:spcBef>
                <a:spcPts val="555"/>
              </a:spcBef>
              <a:defRPr lang="en-us" sz="2310"/>
            </a:pPr>
          </a:p>
          <a:p>
            <a:pPr>
              <a:lnSpc>
                <a:spcPct val="70000"/>
              </a:lnSpc>
              <a:spcBef>
                <a:spcPts val="555"/>
              </a:spcBef>
              <a:defRPr lang="en-us" sz="2310"/>
            </a:pPr>
            <a:r>
              <a:rPr lang="en-us" sz="3290"/>
              <a:t>Randomization may be too expensive or involve ethical hazards.</a:t>
            </a:r>
            <a:endParaRPr lang="en-us" sz="3290"/>
          </a:p>
          <a:p>
            <a:pPr>
              <a:lnSpc>
                <a:spcPct val="70000"/>
              </a:lnSpc>
              <a:spcBef>
                <a:spcPts val="555"/>
              </a:spcBef>
              <a:defRPr lang="en-us" sz="2310"/>
            </a:pPr>
            <a:endParaRPr lang="en-us" sz="1500"/>
          </a:p>
          <a:p>
            <a:pPr>
              <a:lnSpc>
                <a:spcPct val="70000"/>
              </a:lnSpc>
              <a:spcBef>
                <a:spcPts val="555"/>
              </a:spcBef>
              <a:defRPr lang="en-us" sz="2310"/>
            </a:pPr>
            <a:r>
              <a:rPr lang="en-us" sz="2940"/>
              <a:t>There may not be perfect compliance with random assignment. E.g. referral experiment for a subscription service like Netflix.</a:t>
            </a:r>
            <a:endParaRPr lang="en-us" sz="2940"/>
          </a:p>
          <a:p>
            <a:pPr>
              <a:lnSpc>
                <a:spcPct val="70000"/>
              </a:lnSpc>
              <a:spcBef>
                <a:spcPts val="555"/>
              </a:spcBef>
              <a:defRPr lang="en-us" sz="2310"/>
            </a:pPr>
          </a:p>
          <a:p>
            <a:pPr>
              <a:lnSpc>
                <a:spcPct val="70000"/>
              </a:lnSpc>
              <a:spcBef>
                <a:spcPts val="555"/>
              </a:spcBef>
              <a:defRPr lang="en-us" sz="2310"/>
            </a:pPr>
            <a:r>
              <a:rPr lang="en-us" sz="2940"/>
              <a:t>Even when feasible, randomization methods need a limited set of "good" alternatives to test. </a:t>
            </a:r>
            <a:endParaRPr lang="en-us" sz="2940"/>
          </a:p>
          <a:p>
            <a:pPr marL="428625" indent="-428625">
              <a:lnSpc>
                <a:spcPct val="70000"/>
              </a:lnSpc>
              <a:spcBef>
                <a:spcPts val="555"/>
              </a:spcBef>
              <a:buSzPts val="2080"/>
              <a:buFont typeface="Arial" pitchFamily="1" charset="0"/>
              <a:buChar char="•"/>
              <a:defRPr lang="en-us" sz="2310"/>
            </a:pPr>
            <a:r>
              <a:rPr lang="en-us" sz="2080"/>
              <a:t>How do we identify a good set of algorithms or a good set of parameters?</a:t>
            </a:r>
            <a:endParaRPr lang="en-us" sz="2080"/>
          </a:p>
          <a:p>
            <a:pPr marL="428625" indent="-428625">
              <a:lnSpc>
                <a:spcPct val="70000"/>
              </a:lnSpc>
              <a:spcBef>
                <a:spcPts val="555"/>
              </a:spcBef>
              <a:buSzPts val="2080"/>
              <a:buFont typeface="Arial" pitchFamily="1" charset="0"/>
              <a:buChar char="•"/>
              <a:defRPr lang="en-us" sz="2310"/>
            </a:pPr>
            <a:r>
              <a:rPr lang="en-us" sz="2080"/>
              <a:t>Common metrics like CTR will not be useful, because they might miss hidden causes.</a:t>
            </a:r>
            <a:endParaRPr lang="en-us" sz="2080"/>
          </a:p>
          <a:p>
            <a:pPr>
              <a:lnSpc>
                <a:spcPct val="70000"/>
              </a:lnSpc>
              <a:spcBef>
                <a:spcPts val="555"/>
              </a:spcBef>
              <a:defRPr lang="en-us" sz="2310"/>
            </a:pPr>
            <a:endParaRPr lang="en-us" sz="2080"/>
          </a:p>
          <a:p>
            <a:pPr>
              <a:lnSpc>
                <a:spcPct val="70000"/>
              </a:lnSpc>
              <a:spcBef>
                <a:spcPts val="555"/>
              </a:spcBef>
              <a:defRPr lang="en-us" sz="2310"/>
            </a:pPr>
            <a:r>
              <a:rPr lang="en-us" sz="2655"/>
              <a:t>Need </a:t>
            </a:r>
            <a:r>
              <a:rPr lang="en-us" sz="2655" b="1"/>
              <a:t>causal inference “without intervention”.</a:t>
            </a:r>
            <a:endParaRPr lang="en-us" sz="2080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Caveat: Not always feasible to randomize, or ensure that people fully comply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87CFD58-1695-290B-DBC4-E05EB38A2DB5}" type="slidenum">
              <a:t>85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Ew0AABs4AABpFwAAECAAACYAAAAIAAAAAQAAAAAAAAA="/>
              </a:ext>
            </a:extLst>
          </p:cNvSpPr>
          <p:nvPr>
            <p:ph type="title"/>
          </p:nvPr>
        </p:nvSpPr>
        <p:spPr>
          <a:xfrm>
            <a:off x="205740" y="2125345"/>
            <a:ext cx="8914765" cy="1680210"/>
          </a:xfrm>
        </p:spPr>
        <p:txBody>
          <a:bodyPr/>
          <a:lstStyle/>
          <a:p>
            <a:pPr>
              <a:defRPr lang="en-us"/>
            </a:pPr>
            <a:r>
              <a:t>2. So how about naturally occurring experiments?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2D7EDAE-E0EF-821B-A16F-164EA3215743}" type="slidenum">
              <a:t>86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val="SMDATA_13_fZHMWhMAAAAlAAAAZAAAAA0AAAAAAAAAADcAAAAAAAAAN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BTJwAAEAAAACYAAAAIAAAAPTAAAAAAAAA="/>
              </a:ext>
            </a:extLst>
          </p:cNvSpPr>
          <p:nvPr>
            <p:ph type="body" idx="4294967295"/>
          </p:nvPr>
        </p:nvSpPr>
        <p:spPr>
          <a:xfrm>
            <a:off x="205740" y="1212850"/>
            <a:ext cx="8914765" cy="5179695"/>
          </a:xfrm>
        </p:spPr>
        <p:txBody>
          <a:bodyPr vert="horz" wrap="square" lIns="0" tIns="34925" rIns="0" bIns="34925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</a:p>
          <a:p>
            <a:pPr>
              <a:defRPr lang="en-us"/>
            </a:pPr>
            <a:r>
              <a:t>Can exploit naturally occurring </a:t>
            </a:r>
            <a:r>
              <a:rPr lang="en-us" b="1"/>
              <a:t>close-to-random </a:t>
            </a:r>
            <a:r>
              <a:t>variation in data. 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Since data is not randomized, need assumptions about the data-generating process.</a:t>
            </a:r>
          </a:p>
          <a:p>
            <a:pPr>
              <a:defRPr lang="en-us"/>
            </a:pPr>
            <a:endParaRPr lang="en-us" sz="1200"/>
          </a:p>
          <a:p>
            <a:pPr>
              <a:defRPr lang="en-us"/>
            </a:pPr>
            <a:r>
              <a:t>If there is sufficient reason to believe the assumptions, we can estimate causal effects. </a:t>
            </a:r>
          </a:p>
          <a:p>
            <a:pPr>
              <a:defRPr lang="en-us"/>
            </a:pP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“Natural” experiments: exploit variation in observed data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63BEB3E-709B-6E1D-D583-8648A5CD23D3}" type="slidenum">
              <a:t>87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IEwAAUycAAAA2AADZKgAAECAAACYAAAAIAAAA//////////8="/>
              </a:ext>
            </a:extLst>
          </p:cNvSpPr>
          <p:nvPr/>
        </p:nvSpPr>
        <p:spPr>
          <a:xfrm>
            <a:off x="3215640" y="6392545"/>
            <a:ext cx="5562600" cy="572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Dunning (2002), Rosenzweig-Wolpin (2000)</a:t>
            </a:r>
            <a:endParaRPr lang="en-us" sz="28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g6U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Suppose instead of comparing recommendation algorithms, we want to estimate the causal effect of showing </a:t>
            </a:r>
            <a:r>
              <a:rPr lang="en-us" i="1"/>
              <a:t>any</a:t>
            </a:r>
            <a:r>
              <a:t> algorithmic recommendation.</a:t>
            </a:r>
          </a:p>
          <a:p>
            <a:pPr>
              <a:defRPr lang="en-us"/>
            </a:pPr>
          </a:p>
          <a:p>
            <a:pPr>
              <a:defRPr lang="en-us"/>
            </a:pPr>
            <a:r>
              <a:t>Can be used to benchmark how much revenue a recommendation system brings, and allocate resources accordingly. </a:t>
            </a:r>
          </a:p>
          <a:p>
            <a:pPr>
              <a:defRPr lang="en-us"/>
            </a:pPr>
            <a:r>
              <a:rPr lang="en-us" sz="2400"/>
              <a:t>(and perhaps help analyze the tradeoff with users’ privacy)</a:t>
            </a:r>
            <a:endParaRPr lang="en-us" sz="2400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Example: Effect of Store recommendations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5A4A3D6-98B8-F155-F61C-6E00ED52003B}" type="slidenum">
              <a:t>88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Exploiting arbitrary cutoffs to recommendations</a:t>
            </a:r>
          </a:p>
        </p:txBody>
      </p:sp>
      <p:sp>
        <p:nvSpPr>
          <p:cNvPr id="3" name="Text Placeholder 4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eAQAAAR8AAHU4AACyIgAAECAAACYAAAAIAAAAAQAAAAAAAAA="/>
              </a:ext>
            </a:extLst>
          </p:cNvSpPr>
          <p:nvPr>
            <p:ph type="body" idx="4294967295"/>
          </p:nvPr>
        </p:nvSpPr>
        <p:spPr>
          <a:xfrm>
            <a:off x="262890" y="5039995"/>
            <a:ext cx="8914765" cy="600075"/>
          </a:xfrm>
        </p:spPr>
        <p:txBody>
          <a:bodyPr/>
          <a:lstStyle/>
          <a:p>
            <a:pPr>
              <a:defRPr lang="en-us"/>
            </a:pPr>
            <a:r>
              <a:t>Only 3 recommendations shown to user.</a:t>
            </a: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BAAE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TAIAACARAABnNwAAPx0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2783840"/>
            <a:ext cx="8632825" cy="19704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v/mEo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NyMAAKwLAACIJgAAghQAABAAAAAmAAAACAAAAP//////////"/>
              </a:ext>
            </a:extLst>
          </p:cNvPicPr>
          <p:nvPr/>
        </p:nvPicPr>
        <p:blipFill>
          <a:blip r:embed="rId4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5724525" y="1897380"/>
            <a:ext cx="539115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cxnSp>
        <p:nvCxnSpPr>
          <p:cNvPr id="6" name="Straight Arrow Connector 8"/>
          <p:cNvCxnSpPr>
            <a:stCxn id="5" idx="1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Nw8AAAe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ACQAUMAAAAEAAAAAAAAAAAAAAAAAAAAAAAAAAeAAAAaAAAAAAAAAAAAAAAAAAAAAAAAAAAAAAAECcAABAnAAAAAAAAAAAAAAAAAAAAAAAAAAAAAAAAAAAAAAAAAAAAABQAAAAAAAAAwMD/AAAAAABkAAAAMgAAAAAAAABkAAAAAAAAAH9/fwAKAAAAHwAAAFQAAAD///8AUFBQAQAAAAAAAAAAAAAAAAAAAAAAAAAAAAAAAAAAAAAAAAAA3DwAAH9/fwAAcsYDzMzMAMDA/wB/f38AAAAAAAAAAAAAAAAAAAAAAAAAAAAhAAAAGAAAABQAAACAHwAAFxAAADcjAACcFgAAEAAAACYAAAAIAAAA//////////8="/>
              </a:ext>
            </a:extLst>
          </p:cNvCxnSpPr>
          <p:nvPr/>
        </p:nvCxnSpPr>
        <p:spPr>
          <a:xfrm rot="5400000">
            <a:off x="4892675" y="2843530"/>
            <a:ext cx="1059815" cy="603885"/>
          </a:xfrm>
          <a:prstGeom prst="straightConnector1">
            <a:avLst/>
          </a:prstGeom>
          <a:noFill/>
          <a:ln w="19050" cap="flat" cmpd="sng" algn="ctr">
            <a:solidFill>
              <a:srgbClr val="DC3C00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7" name="Straight Arrow Connector 9"/>
          <p:cNvCxnSpPr>
            <a:stCxn id="5" idx="1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Nw8AAAe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H/8AAMAAAAEAAAAAAAAAAAAAAAAAAAAAAAAAAeAAAAaAAAAAAAAAAAAAAAAAAAAAAAAAAAAAAAECcAABAnAAAAAAAAAAAAAAAAAAAAAAAAAAAAAAAAAAAAAAAAAAAAABQAAAAAAAAAwMD/AAAAAABkAAAAMgAAAAAAAABkAAAAAAAAAH9/fwAKAAAAHwAAAFQAAAD///8AUFBQAQAAAAAAAAAAAAAAAAAAAAAAAAAAAAAAAAAAAAAAAAAA3DwAAH9/fwAAcsYDzMzMAMDA/wB/f38AAAAAAAAAAAAAAAAAAAAAAAAAAAAhAAAAGAAAABQAAAB+EgAAFxAAADcjAACcFgAAEAAAACYAAAAIAAAA//////////8="/>
              </a:ext>
            </a:extLst>
          </p:cNvCxnSpPr>
          <p:nvPr/>
        </p:nvCxnSpPr>
        <p:spPr>
          <a:xfrm rot="5400000">
            <a:off x="3835400" y="1786255"/>
            <a:ext cx="1059815" cy="2718435"/>
          </a:xfrm>
          <a:prstGeom prst="straightConnector1">
            <a:avLst/>
          </a:prstGeom>
          <a:noFill/>
          <a:ln w="19050" cap="flat" cmpd="sng" algn="ctr">
            <a:solidFill>
              <a:srgbClr val="DC3C00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8" name="Straight Arrow Connector 13"/>
          <p:cNvCxnSpPr>
            <a:stCxn id="5" idx="1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Nw8AAAeAAAAAQAAABQAAAAUAAAAFAAAAAEAAAAAAAAAZAAAAGQAAAAC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H/8AAMAAAAEAAAAAAAAAAAAAAAAAAAAAAAAAAeAAAAaAAAAAAAAAAAAAAAAAAAAAAAAAAAAAAAECcAABAnAAAAAAAAAAAAAAAAAAAAAAAAAAAAAAAAAAAAAAAAAAAAABQAAAAAAAAAwMD/AAAAAABkAAAAMgAAAAAAAABkAAAAAAAAAH9/fwAKAAAAHwAAAFQAAAD///8AUFBQAQAAAAAAAAAAAAAAAAAAAAAAAAAAAAAAAAAAAAAAAAAA3DwAAH9/fwAAcsYDzMzMAMDA/wB/f38AAAAAAAAAAAAAAAAAAAAAAAAAAAAhAAAAGAAAABQAAAAwBgAAFxAAADcjAACcFgAAEAAAACYAAAAIAAAA//////////8="/>
              </a:ext>
            </a:extLst>
          </p:cNvCxnSpPr>
          <p:nvPr/>
        </p:nvCxnSpPr>
        <p:spPr>
          <a:xfrm rot="5400000">
            <a:off x="2835275" y="786130"/>
            <a:ext cx="1059815" cy="4718685"/>
          </a:xfrm>
          <a:prstGeom prst="straightConnector1">
            <a:avLst/>
          </a:prstGeom>
          <a:noFill/>
          <a:ln w="19050" cap="flat" cmpd="sng" algn="ctr">
            <a:solidFill>
              <a:srgbClr val="DC3C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9" name="Rectangle 17"/>
          <p:cNvSpPr>
            <a:extLst>
              <a:ext uri="smNativeData">
                <pr:smNativeData xmlns:pr="smNativeData" val="SMDATA_13_fZHMWhMAAAAlAAAAZAAAAA0AAAAAAAAAADcAAAAAAAAANwAAAAAAAAABAAAAAAAAAAEAAABQAAAAAAAAAAAA4D8AAAAAAADgPwAAAAAAAOA/AAAAAAAA4D8AAAAAAADgPwAAAAAAAOA/AAAAAAAA4D8AAAAAAADgPwAAAAAAAOA/AAAAAAAA4D8CAAAAjAAAAAEAAAAAAAAAuhQaDFBQUAgV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JaXmJk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LKgAAIBEAAGc3AAA/HQAAEAAAACYAAAAIAAAA//////////8="/>
              </a:ext>
            </a:extLst>
          </p:cNvSpPr>
          <p:nvPr/>
        </p:nvSpPr>
        <p:spPr>
          <a:xfrm>
            <a:off x="6834505" y="2783840"/>
            <a:ext cx="2171700" cy="1970405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0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16A60466-28FB-F3F2-B51E-DEA74A50438B}" type="slidenum">
              <a:t>89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1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1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 advAuto="0"/>
      <p:bldP spid="6" grpId="0" animBg="1" advAuto="0"/>
      <p:bldP spid="7" grpId="0" animBg="1" advAuto="0"/>
      <p:bldP spid="8" grpId="0" animBg="1" advAuto="0"/>
      <p:bldP spid="9" grpId="0" animBg="1"/>
    </p:bldLst>
    <p:extLst>
      <p:ext uri="smNativeData">
        <pr:smNativeData xmlns:pr="smNativeData" val="fZHMWgYAAAAFAAAA/f///wEAAAABAAAAAAAAAAAAAAAAAAAAAAAAAAgAAAAAAAAAAQAAAAEAAAAAAAAAAAAAAAAAAAAAAAAADAAAAP3///8BAAAAAQAAAAAAAAAAAAAAAAAAAAAAAAAPAAAA/f///wEAAAAKAAAAAAAAAAAAAAAAAAAAAAAAABMAAAD9////AQAAAAoAAAAAAAAAAAAAAAAAAAAAAAAAFwAAAP3///8BAAAACgAAAAAAAAAAAAAAAAAAAAAAAAA="/>
      </p:ext>
    </p:ext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1AwAAAAAAADUDAAAAAAAAAAAAABkAAAAZAAAAAAAAAAjAAAABAAAAGQAAAAXAAAAFAAAAAAAAAAAAAAA/38AAP9/AAAAAAAACQAAAAQAAABiHQ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+AEAAOkKAADdEAAAsyEAABAAAAAmAAAACAAAAP//////////"/>
              </a:ext>
            </a:extLst>
          </p:cNvPicPr>
          <p:nvPr/>
        </p:nvPicPr>
        <p:blipFill>
          <a:blip r:embed="rId3"/>
          <a:srcRect l="32840" t="0" r="32840" b="0"/>
          <a:stretch>
            <a:fillRect/>
          </a:stretch>
        </p:blipFill>
        <p:spPr>
          <a:xfrm>
            <a:off x="320040" y="1773555"/>
            <a:ext cx="2421255" cy="37045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HsUrkc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 question that has attracted scholars for centuries</a:t>
            </a:r>
          </a:p>
        </p:txBody>
      </p:sp>
      <p:sp>
        <p:nvSpPr>
          <p:cNvPr id="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9B82AE6-A8A4-EDDC-EA00-5E89644E1C0B}" type="slidenum">
              <a:t>9</a:t>
            </a:fld>
          </a:p>
        </p:txBody>
      </p:sp>
      <p:sp>
        <p:nvSpPr>
          <p:cNvPr id="5" name="TextBox 5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AAQAACyQAAHAyAADoJwAAECAAACYAAAAIAAAA//////////8="/>
              </a:ext>
            </a:extLst>
          </p:cNvSpPr>
          <p:nvPr/>
        </p:nvSpPr>
        <p:spPr>
          <a:xfrm flipH="1">
            <a:off x="243840" y="5859145"/>
            <a:ext cx="7955280" cy="628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400"/>
              <a:t>Largely a philosophical pursuit for many centuries. </a:t>
            </a:r>
            <a:endParaRPr lang="en-us" sz="2400"/>
          </a:p>
        </p:txBody>
      </p:sp>
      <p:pic>
        <p:nvPicPr>
          <p:cNvPr id="6" name="Picture 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2A4AAOkKAADBGwAAsyE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1773555"/>
            <a:ext cx="2098675" cy="37045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11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KBkAAAoLAAAuKAAAkyE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1794510"/>
            <a:ext cx="2442210" cy="36633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1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xCYAACMLAADMNQAAsyEAAB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301740" y="1810385"/>
            <a:ext cx="2443480" cy="3667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 Placeholder 15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Ee+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en-us" b="1"/>
              <a:t>Assumption: </a:t>
            </a:r>
            <a:r>
              <a:t>Closely-ranked not-shown apps are as relevant as shown apps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WHAAANQ4AALE4AAA4FgAAEAAAACYAAAAIAAAA//////////8="/>
                  </a:ext>
                </a:extLst>
              </p:cNvSpPr>
              <p:nvPr/>
            </p:nvSpPr>
            <p:spPr>
              <a:xfrm>
                <a:off x="4606290" y="2309495"/>
                <a:ext cx="4609465" cy="13023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109719" tIns="68574" rIns="109719" bIns="68574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99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2286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000" dirty="0"/>
                  <a:t>Causal effect of being shown as recommendation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Lv0vySLjvL60zIBYL5uTFQ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WHAAANQ4AALE4AAA4FgAAEAAAACYAAAAIAAAA//////////8="/>
                  </a:ext>
                </a:extLst>
              </p:cNvSpPr>
              <p:nvPr/>
            </p:nvSpPr>
            <p:spPr>
              <a:xfrm>
                <a:off x="4606290" y="2309495"/>
                <a:ext cx="4609465" cy="1302385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4" name="TextBox 4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IGgAApiIAAGwkAACMJQAAECAAACYAAAAIAAAA//////////8="/>
              </a:ext>
            </a:extLst>
          </p:cNvSpPr>
          <p:nvPr/>
        </p:nvSpPr>
        <p:spPr>
          <a:xfrm>
            <a:off x="4312920" y="5632450"/>
            <a:ext cx="1607820" cy="471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r">
              <a:lnSpc>
                <a:spcPct val="90000"/>
              </a:lnSpc>
              <a:spcAft>
                <a:spcPts val="450"/>
              </a:spcAft>
              <a:defRPr lang="en-us"/>
            </a:pPr>
            <a:r>
              <a:t>Same user</a:t>
            </a:r>
          </a:p>
        </p:txBody>
      </p:sp>
      <p:pic>
        <p:nvPicPr>
          <p:cNvPr id="5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CSO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PBAAAGINAACMEwAANxY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639060" y="2175510"/>
            <a:ext cx="538480" cy="1435735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6" name="Right Arrow 6"/>
          <p:cNvSpPr>
            <a:extLst>
              <a:ext uri="smNativeData">
                <pr:smNativeData xmlns:pr="smNativeData" val="SMDATA_13_fZHMWhMAAAAlAAAAyAAAAA0AAAAAAAAAADcAAAAAAAAANwAAAAAAAAABAAAAAAAAAAEAAABQAAAAjDFw6C+P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ZG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BQAAyhYAAJYQAABCGQAAEAAAACYAAAAIAAAA//////////8="/>
              </a:ext>
            </a:extLst>
          </p:cNvSpPr>
          <p:nvPr/>
        </p:nvSpPr>
        <p:spPr>
          <a:xfrm rot="8414232">
            <a:off x="830580" y="3704590"/>
            <a:ext cx="1865630" cy="401320"/>
          </a:xfrm>
          <a:prstGeom prst="rightArrow">
            <a:avLst>
              <a:gd name="adj1" fmla="val 50000"/>
              <a:gd name="adj2" fmla="val 49984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8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 number of app installs</a:t>
                </a:r>
              </a:p>
            </p:txBody>
          </p:sp>
        </mc:Choice>
        <mc:Fallback>
          <p:sp>
            <p:nvSpPr>
              <p:cNvPr id="7" name="Rounded Rectangle 8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K76yXhkU5t+/tczTY5SuE8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mIQAA2RwAALQtAACmIgAAEAAAACYAAAAIAAAA//////////8="/>
                  </a:ext>
                </a:extLst>
              </p:cNvSpPr>
              <p:nvPr/>
            </p:nvSpPr>
            <p:spPr>
              <a:xfrm>
                <a:off x="5429250" y="4689475"/>
                <a:ext cx="2000250" cy="942975"/>
              </a:xfrm>
              <a:prstGeom prst="roundRect">
                <a:avLst/>
              </a:prstGeom>
              <a:blipFill>
                <a:blip r:embed="rId4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8" name="TextBox 10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FIwAAthgAAEkvAACJHQAAECAAACYAAAAIAAAA//////////8="/>
              </a:ext>
            </a:extLst>
          </p:cNvSpPr>
          <p:nvPr/>
        </p:nvSpPr>
        <p:spPr>
          <a:xfrm rot="21550527">
            <a:off x="5774055" y="4017010"/>
            <a:ext cx="1912620" cy="78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4</a:t>
            </a:r>
            <a:r>
              <a:rPr lang="en-us" baseline="30000"/>
              <a:t>th</a:t>
            </a:r>
            <a:r>
              <a:t> ranked app</a:t>
            </a:r>
          </a:p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i="1"/>
              <a:t>(Not-shown)</a:t>
            </a:r>
            <a:endParaRPr lang="en-us" i="1"/>
          </a:p>
        </p:txBody>
      </p:sp>
      <p:sp>
        <p:nvSpPr>
          <p:cNvPr id="9" name="TextBox 11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YCQAAYBgAAIIZAADOHAAAECAAACYAAAAIAAAA//////////8="/>
              </a:ext>
            </a:extLst>
          </p:cNvSpPr>
          <p:nvPr/>
        </p:nvSpPr>
        <p:spPr>
          <a:xfrm rot="21578045">
            <a:off x="1600200" y="3962400"/>
            <a:ext cx="2546350" cy="720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t>3</a:t>
            </a:r>
            <a:r>
              <a:rPr lang="en-us" baseline="30000"/>
              <a:t>rd</a:t>
            </a:r>
            <a:r>
              <a:t> ranked app </a:t>
            </a:r>
            <a:r>
              <a:rPr lang="en-us" i="1"/>
              <a:t>(Shown)</a:t>
            </a:r>
            <a:endParaRPr lang="en-us" i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12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number of app installs</a:t>
                </a:r>
              </a:p>
            </p:txBody>
          </p:sp>
        </mc:Choice>
        <mc:Fallback>
          <p:sp>
            <p:nvSpPr>
              <p:cNvPr id="10" name="Rounded Rectangle 12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DJ1kWqnxGIfJHCVGnr3aFU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uBgAAWBwAACMTAAD1IgAAEAAAACYAAAAIAAAA//////////8="/>
                  </a:ext>
                </a:extLst>
              </p:cNvSpPr>
              <p:nvPr/>
            </p:nvSpPr>
            <p:spPr>
              <a:xfrm>
                <a:off x="1045210" y="4607560"/>
                <a:ext cx="2065655" cy="1075055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11" name="Picture 13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UgIAAPkZAACjBQAAz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77190" y="4222115"/>
            <a:ext cx="539115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2" name="Picture 1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Yx0AABUaAACzIAAA6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777105" y="423989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3" name="Right Arrow 15"/>
          <p:cNvSpPr>
            <a:extLst>
              <a:ext uri="smNativeData">
                <pr:smNativeData xmlns:pr="smNativeData" val="SMDATA_13_fZHMWhMAAAAlAAAAyAAAAA0AAAAAAAAAADcAAAAAAAAANwAAAAAAAAABAAAAAAAAAAEAAABQAAAAkuEgV1aU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CEwAAVRcAAI0eAADMGQAAEAAAACYAAAAIAAAA//////////8="/>
              </a:ext>
            </a:extLst>
          </p:cNvSpPr>
          <p:nvPr/>
        </p:nvSpPr>
        <p:spPr>
          <a:xfrm rot="2565537">
            <a:off x="3089910" y="3792855"/>
            <a:ext cx="1876425" cy="400685"/>
          </a:xfrm>
          <a:prstGeom prst="rightArrow">
            <a:avLst>
              <a:gd name="adj1" fmla="val 50000"/>
              <a:gd name="adj2" fmla="val 50058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p:sp>
        <p:nvSpPr>
          <p:cNvPr id="14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2AEE1B0-FE9F-FB17-D116-0842AF58275D}" type="slidenum">
              <a:t>90</a:t>
            </a:fld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 animBg="1" advAuto="0"/>
      <p:bldP spid="13" grpId="0" animBg="1"/>
    </p:bldLst>
    <p:extLst>
      <p:ext uri="smNativeData">
        <pr:smNativeData xmlns:pr="smNativeData" val="fZHMWgQAAAAFAAAA/////wEAAAABAAAAAAAAAAAAAAAAAAAAAAAAAAcAAAD9////AQAAAAEAAAAAAAAAAAAAAAAAAAAAAAAACQAAAP////8BAAAAAQAAAAAAAAAAAAAAAAAAAAAAAAALAAAA/f///wEAAAABAAAAAAAAAAAAAAAAAAAAAAAAAA=="/>
      </p:ext>
    </p:extLst>
  </p:timing>
</p:sld>
</file>

<file path=ppt/slides/slide9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For any top-k recommendation list:</a:t>
            </a:r>
          </a:p>
          <a:p>
            <a:pPr>
              <a:defRPr lang="en-us"/>
            </a:pPr>
            <a:r>
              <a:t>	Using logs, identify apps that were similarly ranked but could not make it to the top-k shown apps.</a:t>
            </a:r>
          </a:p>
          <a:p>
            <a:pPr>
              <a:defRPr lang="en-us"/>
            </a:pPr>
            <a:r>
              <a:t>	Measure difference in app installs between</a:t>
            </a:r>
            <a:r>
              <a:rPr lang="en-us" b="1"/>
              <a:t> shown and not-shown apps </a:t>
            </a:r>
            <a:r>
              <a:t>for each user.</a:t>
            </a:r>
          </a:p>
          <a:p>
            <a:pPr>
              <a:defRPr lang="en-us"/>
            </a:pPr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Algorithm: Regression discontinuity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AKiL8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506BD94-DAB8-534B-F6BE-2C1EF3F00079}" type="slidenum">
              <a:t>91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VFrus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YIQAARCcAAGU2AADJKgAAECAAACYAAAAIAAAA//////////8="/>
              </a:ext>
            </a:extLst>
          </p:cNvSpPr>
          <p:nvPr/>
        </p:nvSpPr>
        <p:spPr>
          <a:xfrm>
            <a:off x="5501640" y="6383020"/>
            <a:ext cx="3340735" cy="572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Imbens-Lemieux (2008)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val="SMDATA_13_fZHMWhMAAAAlAAAAZAAAAA0AAAAAAAAAADcAAAAAAAAAN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jAgAAmwoAADo5AAAHKwAAEAAAACYAAAAIAAAAPTAAAAAAAAA="/>
              </a:ext>
            </a:extLst>
          </p:cNvSpPr>
          <p:nvPr>
            <p:ph type="body" idx="4294967295"/>
          </p:nvPr>
        </p:nvSpPr>
        <p:spPr>
          <a:xfrm>
            <a:off x="387985" y="1724025"/>
            <a:ext cx="8914765" cy="5270500"/>
          </a:xfrm>
        </p:spPr>
        <p:txBody>
          <a:bodyPr vert="horz" wrap="square" lIns="0" tIns="34925" rIns="0" bIns="34925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Can look at </a:t>
            </a:r>
            <a:r>
              <a:rPr lang="en-us" i="1"/>
              <a:t>as-if random </a:t>
            </a:r>
            <a:r>
              <a:t>variations due to external events. </a:t>
            </a:r>
          </a:p>
          <a:p>
            <a:pPr>
              <a:defRPr lang="en-us"/>
            </a:pPr>
            <a:r>
              <a:rPr lang="en-us" sz="2100"/>
              <a:t>E.g. Featuring on the Today show may lead to a sudden spike in installs for an app.</a:t>
            </a:r>
            <a:r>
              <a:t> </a:t>
            </a:r>
          </a:p>
          <a:p>
            <a:pPr>
              <a:defRPr lang="en-us"/>
            </a:pPr>
            <a:r>
              <a:t>Such external </a:t>
            </a:r>
            <a:r>
              <a:rPr lang="en-us" i="1"/>
              <a:t>shocks </a:t>
            </a:r>
            <a:r>
              <a:t>can be used to determine causal effects, such as the effect of showing recommendations.</a:t>
            </a:r>
            <a:endParaRPr lang="en-us" i="1"/>
          </a:p>
        </p:txBody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AlpL4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Another natural experiment: Instrumental Variables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D27B1EB-A5E0-7247-AE9F-5312FFD15806}" type="slidenum">
              <a:t>92</a:t>
            </a:fld>
          </a:p>
        </p:txBody>
      </p:sp>
      <p:sp>
        <p:nvSpPr>
          <p:cNvPr id="5" name="TextBox 4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QIgAARCcAAPA2AADJKgAAECAAACYAAAAIAAAA//////////8="/>
              </a:ext>
            </a:extLst>
          </p:cNvSpPr>
          <p:nvPr/>
        </p:nvSpPr>
        <p:spPr>
          <a:xfrm>
            <a:off x="5577840" y="6383020"/>
            <a:ext cx="3352800" cy="572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Angrist-Pischke (2008)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K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Cont. example: Effect of store recommendations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IU4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8954B21-6FE5-C0BD-AB2D-99E805635DCC}" type="slidenum">
              <a:t>93</a:t>
            </a:fld>
          </a:p>
        </p:txBody>
      </p:sp>
      <p:pic>
        <p:nvPicPr>
          <p:cNvPr id="4" name="Picture 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ngEAAKwLAAABJgAACh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" y="1897380"/>
            <a:ext cx="5915025" cy="2010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9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3E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uJgAAcAoAADo3AACVGAAAECAAACYAAAAIAAAA//////////8="/>
              </a:ext>
            </a:extLst>
          </p:cNvSpPr>
          <p:nvPr/>
        </p:nvSpPr>
        <p:spPr>
          <a:xfrm>
            <a:off x="6206490" y="1696720"/>
            <a:ext cx="2771140" cy="22993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3000"/>
              <a:t>How many new visits are </a:t>
            </a:r>
            <a:r>
              <a:rPr lang="en-us" sz="3000" i="1"/>
              <a:t>caused</a:t>
            </a:r>
            <a:r>
              <a:rPr lang="en-us" sz="3000"/>
              <a:t> by the recommender system?</a:t>
            </a:r>
            <a:endParaRPr lang="en-us" sz="3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1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EAQAAYRkAAIkzAACwIgAAEAAAACYAAAAIAAAA//////////8="/>
                  </a:ext>
                </a:extLst>
              </p:cNvSpPr>
              <p:nvPr/>
            </p:nvSpPr>
            <p:spPr>
              <a:xfrm>
                <a:off x="205740" y="4125595"/>
                <a:ext cx="8171815" cy="15132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37148" tIns="109719" rIns="137148" bIns="109719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:r>
                  <a:rPr lang="en-US" sz="2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rPr>
                  <a:t>Demand for App 1 is correlated with demand for App 2.</a:t>
                </a:r>
              </a:p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:endPara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rPr>
                  <a:t> Users would most likely have visited App 2 even without recommendations.</a:t>
                </a:r>
              </a:p>
            </p:txBody>
          </p:sp>
        </mc:Choice>
        <mc:Fallback>
          <p:sp>
            <p:nvSpPr>
              <p:cNvPr id="6" name="TextBox 1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BtivApgXywhThENEuZogW8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AQAAYRkAAIkzAACwIgAAEAAAACYAAAAIAAAA//////////8="/>
                  </a:ext>
                </a:extLst>
              </p:cNvSpPr>
              <p:nvPr/>
            </p:nvSpPr>
            <p:spPr>
              <a:xfrm>
                <a:off x="205740" y="4125595"/>
                <a:ext cx="8171815" cy="1513205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Traffic on normal days to App 1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DE86BBF-F190-BD9D-DE50-07C8251E2852}" type="slidenum">
              <a:t>94</a:t>
            </a:fld>
          </a:p>
        </p:txBody>
      </p:sp>
      <p:pic>
        <p:nvPicPr>
          <p:cNvPr id="4" name="Picture 7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yRm9u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IhsAAAoLAAByHgAA4B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410710" y="17945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5" name="Right Arrow 8"/>
          <p:cNvSpPr>
            <a:extLst>
              <a:ext uri="smNativeData">
                <pr:smNativeData xmlns:pr="smNativeData" val="SMDATA_13_fZHMWhMAAAAlAAAAyAAAAA0AAAAAAAAAADcAAAAAAAAANwAAAAAAAAABAAAAAAAAAAEAAABQAAAAMliGFktm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DsDwAA9BYAAOMaAABsGQAAEAAAACYAAAAIAAAA//////////8="/>
              </a:ext>
            </a:extLst>
          </p:cNvSpPr>
          <p:nvPr/>
        </p:nvSpPr>
        <p:spPr>
          <a:xfrm rot="8414232">
            <a:off x="2588260" y="3731260"/>
            <a:ext cx="1782445" cy="401320"/>
          </a:xfrm>
          <a:prstGeom prst="rightArrow">
            <a:avLst>
              <a:gd name="adj1" fmla="val 50000"/>
              <a:gd name="adj2" fmla="val 49972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9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AmHwAAfg0AACcsAAAcFAAAEAAAACYAAAAIAAAA//////////8="/>
                  </a:ext>
                </a:extLst>
              </p:cNvSpPr>
              <p:nvPr/>
            </p:nvSpPr>
            <p:spPr>
              <a:xfrm>
                <a:off x="5063490" y="2193290"/>
                <a:ext cx="211391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click-throughs from </a:t>
                </a:r>
              </a:p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App 1 to App 2</a:t>
                </a:r>
              </a:p>
            </p:txBody>
          </p:sp>
        </mc:Choice>
        <mc:Fallback>
          <p:sp>
            <p:nvSpPr>
              <p:cNvPr id="6" name="Rounded Rectangle 9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AyG6BQw2FhY9qIledyxllY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mHwAAfg0AACcsAAAcFAAAEAAAACYAAAAIAAAA//////////8="/>
                  </a:ext>
                </a:extLst>
              </p:cNvSpPr>
              <p:nvPr/>
            </p:nvSpPr>
            <p:spPr>
              <a:xfrm>
                <a:off x="5063490" y="2193290"/>
                <a:ext cx="2113915" cy="1075690"/>
              </a:xfrm>
              <a:prstGeom prst="roundRect">
                <a:avLst/>
              </a:prstGeom>
              <a:blipFill>
                <a:blip r:embed="rId4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14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AuEQAAWBwAAOMdAAD1IgAAEAAAACYAAAAIAAAA//////////8="/>
                  </a:ext>
                </a:extLst>
              </p:cNvSpPr>
              <p:nvPr/>
            </p:nvSpPr>
            <p:spPr>
              <a:xfrm>
                <a:off x="2792730" y="4607560"/>
                <a:ext cx="206565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click-throughs from </a:t>
                </a:r>
              </a:p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App 1 to App 2</a:t>
                </a:r>
              </a:p>
            </p:txBody>
          </p:sp>
        </mc:Choice>
        <mc:Fallback>
          <p:sp>
            <p:nvSpPr>
              <p:cNvPr id="7" name="Rounded Rectangle 1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FNgAQRpgqrUf4EwbLeTsTI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uEQAAWBwAAOMdAAD1IgAAEAAAACYAAAAIAAAA//////////8="/>
                  </a:ext>
                </a:extLst>
              </p:cNvSpPr>
              <p:nvPr/>
            </p:nvSpPr>
            <p:spPr>
              <a:xfrm>
                <a:off x="2792730" y="4607560"/>
                <a:ext cx="2065655" cy="1075055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8" name="Picture 1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Eg0AAPkZAABjEAAAz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124710" y="4222115"/>
            <a:ext cx="539115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9" name="Picture 20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BlAGE6DAAAABAAAAAAAAAAAAAAAAAAAAAAAAAAHgAAAGgAAAAAAAAAAAAAAAAAAAAAAAAAAAAAABAnAAAQJwAAAAAAAAAAAAAAAAAAAAAAAAAAAAAAAAAAAAAAAAAAAABQAAAAAAAAAMDA/wAAAAAAAAAAAAAAAAAAAAAAAAAAAGQAAAC2q5oACgAAAB8AAABUAAAAuhQaBVBQUAEAAAAAAAAAAAAAAAAAAAAAAAAAAAAAAAAAAAAAAAAAAP///wJ/f38AAAAAAMvLywDAwP8AtquaAAAAAAAAAAAAAAAAAP///wAAAAAAIQAAABgAAAAUAAAAchcAAAoLAADCGgAA4B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6AB9A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811270" y="17945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0" name="Picture 2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2q5oACgAAAB8AAABUAAAAuhQaBVBQUAEAAAAAAAAAAAAAAAAAAAAAAAAAAAAAAAAAAAAAAAAAAP///wJ/f38AAAAAAMvLywDAwP8AtquaAAAAAAAAAAAAAAAAAP///wAAAAAAIQAAABgAAAAUAAAAYgkAAPcZAACyDAAAzS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6AB9A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525270" y="422084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11" name="TextBox 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YHgAAKhUAABo4AACpHAAAECAAACYAAAAIAAAA//////////8="/>
              </a:ext>
            </a:extLst>
          </p:cNvSpPr>
          <p:nvPr/>
        </p:nvSpPr>
        <p:spPr>
          <a:xfrm>
            <a:off x="4892040" y="3440430"/>
            <a:ext cx="4227830" cy="1218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>
              <a:lnSpc>
                <a:spcPct val="90000"/>
              </a:lnSpc>
              <a:spcAft>
                <a:spcPts val="450"/>
              </a:spcAft>
              <a:defRPr lang="en-us"/>
            </a:pPr>
            <a:r>
              <a:rPr lang="en-us" sz="2400">
                <a:latin typeface="Segoe UI Light" pitchFamily="0" charset="0"/>
                <a:ea typeface="Segoe UI" pitchFamily="0" charset="0"/>
                <a:cs typeface="Segoe UI" pitchFamily="0" charset="0"/>
              </a:rPr>
              <a:t>Cannot say much about the causal effect of recommendations from App 1.</a:t>
            </a:r>
            <a:endParaRPr lang="en-us" sz="2400">
              <a:latin typeface="Segoe UI Light" pitchFamily="0" charset="0"/>
              <a:ea typeface="Segoe UI" pitchFamily="0" charset="0"/>
              <a:cs typeface="Segoe UI" pitchFamily="0" charset="0"/>
            </a:endParaRPr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External shock brings as-if random users to App1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66A0AEB-A59B-3FFC-D5D2-53A9449C2306}" type="slidenum">
              <a:t>95</a:t>
            </a:fld>
          </a:p>
        </p:txBody>
      </p:sp>
      <p:pic>
        <p:nvPicPr>
          <p:cNvPr id="4" name="Picture 7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IhsAAAoLAAByHgAA4BM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4410710" y="17945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sp>
        <p:nvSpPr>
          <p:cNvPr id="5" name="Right Arrow 8"/>
          <p:cNvSpPr>
            <a:extLst>
              <a:ext uri="smNativeData">
                <pr:smNativeData xmlns:pr="smNativeData" val="SMDATA_13_fZHMWhMAAAAlAAAAyAAAAA0AAAAAAAAAADcAAAAAAAAANwAAAAAAAAABAAAAAAAAAAEAAABQAAAAMliGFktm7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DsDwAA9BYAAOMaAABsGQAAEAAAACYAAAAIAAAA//////////8="/>
              </a:ext>
            </a:extLst>
          </p:cNvSpPr>
          <p:nvPr/>
        </p:nvSpPr>
        <p:spPr>
          <a:xfrm rot="8414232">
            <a:off x="2588260" y="3731260"/>
            <a:ext cx="1782445" cy="401320"/>
          </a:xfrm>
          <a:prstGeom prst="rightArrow">
            <a:avLst>
              <a:gd name="adj1" fmla="val 50000"/>
              <a:gd name="adj2" fmla="val 49972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34925" rIns="0" bIns="34925" numCol="1" spcCol="215900" anchor="ctr"/>
          <a:lstStyle/>
          <a:p>
            <a:pPr algn="ctr" defTabSz="699135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9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AmHwAAfg0AACcsAAAcFAAAEAAAACYAAAAIAAAA//////////8="/>
                  </a:ext>
                </a:extLst>
              </p:cNvSpPr>
              <p:nvPr/>
            </p:nvSpPr>
            <p:spPr>
              <a:xfrm>
                <a:off x="5063490" y="2193290"/>
                <a:ext cx="2113915" cy="1075690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click-throughs from </a:t>
                </a:r>
              </a:p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App 1 to App 2</a:t>
                </a:r>
              </a:p>
            </p:txBody>
          </p:sp>
        </mc:Choice>
        <mc:Fallback>
          <p:sp>
            <p:nvSpPr>
              <p:cNvPr id="6" name="Rounded Rectangle 9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AyG6BQw2FhY9qIledyxllY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mHwAAfg0AACcsAAAcFAAAEAAAACYAAAAIAAAA//////////8="/>
                  </a:ext>
                </a:extLst>
              </p:cNvSpPr>
              <p:nvPr/>
            </p:nvSpPr>
            <p:spPr>
              <a:xfrm>
                <a:off x="5063490" y="2193290"/>
                <a:ext cx="2113915" cy="1075690"/>
              </a:xfrm>
              <a:prstGeom prst="roundRect">
                <a:avLst/>
              </a:prstGeom>
              <a:blipFill>
                <a:blip r:embed="rId4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14"/>
              <p:cNvSpPr>
                <a:extLst>
                  <a:ext uri="smNativeData">
                    <pr:smNativeData xmlns:pr="smNativeData" val="SMDATA_13_fZHMWhMAAAAlAAAAZQAAAC0AAAAAkAAAAEgAAACQAAAASAAAAAAAAAAAAAAAAAAAAAEAAABQAAAAhbacS3FV1T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AuEQAAWBwAAOMdAAD1IgAAEAAAACYAAAAIAAAA//////////8="/>
                  </a:ext>
                </a:extLst>
              </p:cNvSpPr>
              <p:nvPr/>
            </p:nvSpPr>
            <p:spPr>
              <a:xfrm>
                <a:off x="2792730" y="4607560"/>
                <a:ext cx="2065655" cy="1075055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34975" rIns="0" bIns="3497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  <m:sup>
                        <m:r>
                          <a:rPr lang="en-US" i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 click-throughs from </a:t>
                </a:r>
              </a:p>
              <a:p>
                <a:pPr algn="ctr" defTabSz="699261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App 1 to App 2</a:t>
                </a:r>
              </a:p>
            </p:txBody>
          </p:sp>
        </mc:Choice>
        <mc:Fallback>
          <p:sp>
            <p:nvSpPr>
              <p:cNvPr id="7" name="Rounded Rectangle 1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QAAAK8AAAAAkAAAAEgAAACQAAAASAAAAAAAAAAAAAAAAAAAAAEAAABQAAAAhbacS3FV1T8AAAAAAADgPwAAAAAAAOA/AAAAAAAA4D8AAAAAAADgPwAAAAAAAOA/AAAAAAAA4D8AAAAAAADgPwAAAAAAAOA/AAAAAAAA4D8CAAAAjAAAAAEAAAACAAAAuhQaDFBQUAgAAAAAAAAAAN1ucB0uBjzeh0O5Da2HWGo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uEQAAWBwAAOMdAAD1IgAAEAAAACYAAAAIAAAA//////////8="/>
                  </a:ext>
                </a:extLst>
              </p:cNvSpPr>
              <p:nvPr/>
            </p:nvSpPr>
            <p:spPr>
              <a:xfrm>
                <a:off x="2792730" y="4607560"/>
                <a:ext cx="2065655" cy="1075055"/>
              </a:xfrm>
              <a:prstGeom prst="roundRect">
                <a:avLst/>
              </a:prstGeom>
              <a:blipFill>
                <a:blip r:embed="rId5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pic>
        <p:nvPicPr>
          <p:cNvPr id="8" name="Picture 1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9foAACgAAAB8AAABUAAAAuhQaBVBQUAEAAAAAAAAAAAAAAAAAAAAAAAAAAAAAAAAAAAAAAAAAAP///wJ/f38AAAAAAMvLywDAwP8AvX6AAAAAAAAAAAAAAAAAAP///wAAAAAAIQAAABgAAAAUAAAAEg0AAPkZAABjEAAAzyIAABAAAAAmAAAACAAAAP//////////"/>
              </a:ext>
            </a:extLst>
          </p:cNvPicPr>
          <p:nvPr/>
        </p:nvPicPr>
        <p:blipFill>
          <a:blip r:embed="rId5">
            <a:duotone>
              <a:prstClr val="black"/>
              <a:srgbClr val="BD7E80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2124710" y="4222115"/>
            <a:ext cx="539115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9" name="Picture 20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2q5oACgAAAB8AAABUAAAAuhQaBVBQUAEAAAAAAAAAAAAAAAAAAAAAAAAAAAAAAAAAAAAAAAAAAP///wJ/f38AAAAAAMvLywDAwP8AtquaAAAAAAAAAAAAAAAAAP///wAAAAAAIQAAABgAAAAUAAAAchcAAAoLAADCGgAA4BMAABAAAAAmAAAACAAAAP//////////"/>
              </a:ext>
            </a:extLst>
          </p:cNvPicPr>
          <p:nvPr/>
        </p:nvPicPr>
        <p:blipFill>
          <a:blip r:embed="rId5">
            <a:duotone>
              <a:prstClr val="black"/>
              <a:srgbClr val="B6AB9A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811270" y="1794510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0" name="Picture 24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CICxD/DAAAABAAAAAAAAAAAAAAAAAAAAAAAAAAHgAAAGgAAAAAAAAAAAAAAAAAAAAAAAAAAAAAABAnAAAQJwAAAAAAAAAAAAAAAAAAAAAAAAAAAAAAAAAAAAAAAAAAAABQAAAAAAAAAMDA/wAAAAAAAAAAAAAAAAAAAAAAAAAAAGQAAAC2q5oACgAAAB8AAABUAAAAuhQaBVBQUAEAAAAAAAAAAAAAAAAAAAAAAAAAAAAAAAAAAAAAAAAAAP///wJ/f38AAAAAAMvLywDAwP8AtquaAAAAAAAAAAAAAAAAAP///wAAAAAAIQAAABgAAAAUAAAAYgkAAPkZAACyDAAAzyIAABAAAAAmAAAACAAAAP//////////"/>
              </a:ext>
            </a:extLst>
          </p:cNvPicPr>
          <p:nvPr/>
        </p:nvPicPr>
        <p:blipFill>
          <a:blip r:embed="rId5">
            <a:duotone>
              <a:prstClr val="black"/>
              <a:srgbClr val="B6AB9A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1525270" y="422211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1" name="Picture 25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AAAAAADAAAABAAAAAAAAAAAAAAAAAAAAAAAAAAHgAAAGgAAAAAAAAAAAAAAAAAAAAAAAAAAAAAABAnAAAQJwAAAAAAAAAAAAAAAAAAAAAAAAAAAAAAAAAAAAAAAAAAAABQAAAAAAAAAMDA/wAAAAAAAAAAAAAAAAAAAAAAAAAAAGQAAACDrKMACgAAAB8AAABUAAAAuhQaBVBQUAEAAAAAAAAAAAAAAAAAAAAAAAAAAAAAAAAAAAAAAAAAAP///wJ/f38AAAAAAMvLywDAwP8Ag6yjAAAAAAAAAAAAAAAAAP///wAAAAAAIQAAABgAAAAUAAAAJAIAAPkZAAB0BQAAz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83ACA3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347980" y="422211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p:pic>
        <p:nvPicPr>
          <p:cNvPr id="12" name="Picture 26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GAAAAAAAAAAEAAAAAAAAAPAAAACoAAADW////ZAAAAGQAAAAAAAAAy8vLADwAAAAqAAAA1v///2QAAABkAAAAAAAAAAcAAAA4AAAAAAAAAAAAAAAAAAAA////AAAAAAAAAAAA1gsAAIUBAAAFDQAAOAMAAAAAAABkAAAAZAAAAAAAAAAjAAAABAAAAGQAAAAXAAAAFAAAAAAAAAAAAAAA/38AAP9/AAAAAAAACQAAAAQAAACk0WgFDAAAABAAAAAAAAAAAAAAAAAAAAAAAAAAHgAAAGgAAAAAAAAAAAAAAAAAAAAAAAAAAAAAABAnAAAQJwAAAAAAAAAAAAAAAAAAAAAAAAAAAAAAAAAAAAAAAAAAAABQAAAAAAAAAMDA/wAAAAAAAAAAAAAAAAAAAAAAAAAAAGQAAACUjpwACgAAAB8AAABUAAAAuhQaBVBQUAEAAAAAAAAAAAAAAAAAAAAAAAAAAAAAAAAAAAAAAAAAAP///wJ/f38AAAAAAMvLywDAwP8AlI6cAAAAAAAAAAAAAAAAAP///wAAAAAAIQAAABgAAAAUAAAAyQUAAPkZAAAZCQAAzyIAABAAAAAmAAAACAAAAP//////////"/>
              </a:ext>
            </a:extLst>
          </p:cNvPicPr>
          <p:nvPr/>
        </p:nvPicPr>
        <p:blipFill>
          <a:blip r:embed="rId3">
            <a:duotone>
              <a:prstClr val="black"/>
              <a:srgbClr val="948E9C">
                <a:tint val="40000"/>
                <a:satMod val="400000"/>
              </a:srgbClr>
            </a:duotone>
          </a:blip>
          <a:srcRect l="30300" t="3890" r="33330" b="8240"/>
          <a:stretch>
            <a:fillRect/>
          </a:stretch>
        </p:blipFill>
        <p:spPr>
          <a:xfrm>
            <a:off x="940435" y="4222115"/>
            <a:ext cx="538480" cy="1436370"/>
          </a:xfrm>
          <a:prstGeom prst="rect">
            <a:avLst/>
          </a:prstGeom>
          <a:noFill/>
          <a:ln>
            <a:noFill/>
          </a:ln>
          <a:effectLst>
            <a:outerShdw blurRad="50800" dist="37717" dir="18900000" algn="bl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27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EHQAAKhUAAHU4AACVJQAAEAAAACYAAAAIAAAA//////////8="/>
                  </a:ext>
                </a:extLst>
              </p:cNvSpPr>
              <p:nvPr/>
            </p:nvSpPr>
            <p:spPr>
              <a:xfrm>
                <a:off x="4757420" y="3440430"/>
                <a:ext cx="4420235" cy="26689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37148" tIns="109719" rIns="137148" bIns="109719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:r>
                  <a:rPr lang="en-US" sz="2400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rPr>
                  <a:t>If demand for App 2 remains constant</a:t>
                </a:r>
                <a:r>
                  <a:rPr lang="en-US" sz="2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rPr>
                  <a:t>, additional views to App 2 would not have happened had these new users not visited App 1. </a:t>
                </a:r>
              </a:p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𝐶𝑎𝑢𝑠𝑎𝑙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𝑐𝑙𝑖𝑐𝑘𝑠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  <m:sup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400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mc:Choice>
        <mc:Fallback>
          <p:sp>
            <p:nvSpPr>
              <p:cNvPr id="13" name="TextBox 27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Pm4NwsyoRTHrswsS/jLS2A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EHQAAKhUAAHU4AACVJQAAEAAAACYAAAAIAAAA//////////8="/>
                  </a:ext>
                </a:extLst>
              </p:cNvSpPr>
              <p:nvPr/>
            </p:nvSpPr>
            <p:spPr>
              <a:xfrm>
                <a:off x="4757420" y="3440430"/>
                <a:ext cx="4420235" cy="2668905"/>
              </a:xfrm>
              <a:prstGeom prst="rect">
                <a:avLst/>
              </a:prstGeom>
              <a:blipFill>
                <a:blip r:embed="rId6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4" name="TextBox 2"/>
          <p:cNvSpPr>
            <a:extLst>
              <a:ext uri="smNativeData">
                <pr:smNativeData xmlns:pr="smNativeData" val="SMDATA_13_fZHMWhMAAAAlAAAAZAAAAE0AAAAA2AAAAK0AAADYAAAArQ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fDgAAohMAAL0YAAAQGAAAECAAACYAAAAIAAAA//////////8="/>
              </a:ext>
            </a:extLst>
          </p:cNvSpPr>
          <p:nvPr/>
        </p:nvSpPr>
        <p:spPr>
          <a:xfrm rot="18951215">
            <a:off x="2295525" y="3191510"/>
            <a:ext cx="1725930" cy="720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109855" rIns="137160" bIns="109855" numCol="1" spcCol="215900" anchor="t"/>
          <a:lstStyle/>
          <a:p>
            <a:pPr algn="ctr">
              <a:lnSpc>
                <a:spcPct val="90000"/>
              </a:lnSpc>
              <a:spcAft>
                <a:spcPts val="450"/>
              </a:spcAft>
              <a:defRPr lang="en-us"/>
            </a:pPr>
            <a:r>
              <a:t> Spike in visits to App 1</a:t>
            </a:r>
          </a:p>
        </p:txBody>
      </p:sp>
      <p:sp>
        <p:nvSpPr>
          <p:cNvPr id="15" name="TextBox 16"/>
          <p:cNvSpPr>
            <a:extLst>
              <a:ext uri="smNativeData">
                <pr:smNativeData xmlns:pr="smNativeData" val="SMDATA_13_fZHMWhMAAAAlAAAAZAAAAE0AAAAAIAEAAOYAAAAgAQAA5g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AGwAADScAADAzAACTKgAAECAAACYAAAAIAAAA//////////8="/>
              </a:ext>
            </a:extLst>
          </p:cNvSpPr>
          <p:nvPr/>
        </p:nvSpPr>
        <p:spPr>
          <a:xfrm>
            <a:off x="4511040" y="6348095"/>
            <a:ext cx="3810000" cy="572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146050" rIns="182880" bIns="146050" numCol="1" spcCol="215900" anchor="t"/>
          <a:lstStyle/>
          <a:p>
            <a:pPr>
              <a:lnSpc>
                <a:spcPct val="90000"/>
              </a:lnSpc>
              <a:spcAft>
                <a:spcPts val="600"/>
              </a:spcAft>
              <a:defRPr lang="en-us"/>
            </a:pPr>
            <a:r>
              <a:rPr lang="en-us" sz="2000"/>
              <a:t>Sharma-Hofman-Watts (2015)</a:t>
            </a: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4"/>
              <p:cNvSpPr>
                <a:spLocks noGrp="1" noChangeArrowheads="1"/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h7///ECcAABAnAAAAAAAAAAAAAAAAAAAAAAAAAAAAAAAAAAAAAAAAAAAAABQAAAAAAAAAwMD/AAAAAABkAAAAMgAAAAAAAABkAAAAAAAAAH9/fwAKAAAAHwAAAFQAAAAAAAAFAAAAAQAAAAAAAAAAAAAAAAAAAAAAAAAAAAAAAAAAAAAAAAAAAAAAAH9/fwAAcsYDzMzMAMDA/wB/f38AAAAAAAAAAAAAAAAAAAAAAAAAAAAhAAAAGAAAABQAAABEAQAAdgcAABs4AAAXEQ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8914765" cy="15652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dirty="0"/>
                  <a:t>To compute Causal CTR of Visits to App1 on Visits to App2:</a:t>
                </a:r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Compare observed effect of external event separately on Visits to App1, and on Rec. Clicks to App2. </a:t>
                </a:r>
              </a:p>
              <a:p>
                <a:pPr marL="428568" indent="-428568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Causal click-through rate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2100" dirty="0"/>
                          <m:t>Δ</m:t>
                        </m:r>
                        <m:r>
                          <m:rPr>
                            <m:nor/>
                          </m:rPr>
                          <a:rPr lang="en-US" sz="2100" dirty="0"/>
                          <m:t>(</m:t>
                        </m:r>
                        <m:r>
                          <m:rPr>
                            <m:nor/>
                          </m:rPr>
                          <a:rPr lang="en-US" sz="2100" dirty="0"/>
                          <m:t>Rec</m:t>
                        </m:r>
                        <m:r>
                          <m:rPr>
                            <m:nor/>
                          </m:rPr>
                          <a:rPr lang="en-US" sz="2100" dirty="0"/>
                          <m:t>. </m:t>
                        </m:r>
                        <m:r>
                          <m:rPr>
                            <m:nor/>
                          </m:rPr>
                          <a:rPr lang="en-US" sz="2100" dirty="0"/>
                          <m:t>Click</m:t>
                        </m:r>
                        <m:r>
                          <m:rPr>
                            <m:nor/>
                          </m:rPr>
                          <a:rPr lang="en-US" sz="2100" dirty="0"/>
                          <m:t>−</m:t>
                        </m:r>
                        <m:r>
                          <m:rPr>
                            <m:nor/>
                          </m:rPr>
                          <a:rPr lang="en-US" sz="2100" dirty="0"/>
                          <m:t>throughs</m:t>
                        </m:r>
                        <m:r>
                          <m:rPr>
                            <m:nor/>
                          </m:rPr>
                          <a:rPr lang="en-US" sz="2100" dirty="0"/>
                          <m:t> </m:t>
                        </m:r>
                        <m:r>
                          <m:rPr>
                            <m:nor/>
                          </m:rPr>
                          <a:rPr lang="en-US" sz="2100" dirty="0"/>
                          <m:t>from</m:t>
                        </m:r>
                        <m:r>
                          <m:rPr>
                            <m:nor/>
                          </m:rPr>
                          <a:rPr lang="en-US" sz="2100" dirty="0"/>
                          <m:t> </m:t>
                        </m:r>
                        <m:r>
                          <m:rPr>
                            <m:nor/>
                          </m:rPr>
                          <a:rPr lang="en-US" sz="2100" dirty="0"/>
                          <m:t>App</m:t>
                        </m:r>
                        <m:r>
                          <m:rPr>
                            <m:nor/>
                          </m:rPr>
                          <a:rPr lang="en-US" sz="2100" dirty="0"/>
                          <m:t>1 </m:t>
                        </m:r>
                        <m:r>
                          <m:rPr>
                            <m:nor/>
                          </m:rPr>
                          <a:rPr lang="en-US" sz="2100" dirty="0"/>
                          <m:t>to</m:t>
                        </m:r>
                        <m:r>
                          <m:rPr>
                            <m:nor/>
                          </m:rPr>
                          <a:rPr lang="en-US" sz="2100" dirty="0"/>
                          <m:t> </m:t>
                        </m:r>
                        <m:r>
                          <m:rPr>
                            <m:nor/>
                          </m:rPr>
                          <a:rPr lang="en-US" sz="2100" dirty="0"/>
                          <m:t>App</m:t>
                        </m:r>
                        <m:r>
                          <m:rPr>
                            <m:nor/>
                          </m:rPr>
                          <a:rPr lang="en-US" sz="2100" dirty="0"/>
                          <m:t>2)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sz="2100" dirty="0"/>
                          <m:t>Δ</m:t>
                        </m:r>
                        <m:r>
                          <m:rPr>
                            <m:nor/>
                          </m:rPr>
                          <a:rPr lang="en-US" sz="2100" dirty="0"/>
                          <m:t>(</m:t>
                        </m:r>
                        <m:r>
                          <m:rPr>
                            <m:nor/>
                          </m:rPr>
                          <a:rPr lang="en-US" sz="2100" dirty="0"/>
                          <m:t>Visits</m:t>
                        </m:r>
                        <m:r>
                          <m:rPr>
                            <m:nor/>
                          </m:rPr>
                          <a:rPr lang="en-US" sz="2100" dirty="0"/>
                          <m:t> </m:t>
                        </m:r>
                        <m:r>
                          <m:rPr>
                            <m:nor/>
                          </m:rPr>
                          <a:rPr lang="en-US" sz="2100" dirty="0"/>
                          <m:t>to</m:t>
                        </m:r>
                        <m:r>
                          <m:rPr>
                            <m:nor/>
                          </m:rPr>
                          <a:rPr lang="en-US" sz="2100" dirty="0"/>
                          <m:t> </m:t>
                        </m:r>
                        <m:r>
                          <m:rPr>
                            <m:nor/>
                          </m:rPr>
                          <a:rPr lang="en-US" sz="2100" dirty="0"/>
                          <m:t>App</m:t>
                        </m:r>
                        <m:r>
                          <m:rPr>
                            <m:nor/>
                          </m:rPr>
                          <a:rPr lang="en-US" sz="2100" dirty="0"/>
                          <m:t>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 Placeholder 4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MHy+iyCsxbB/LmYEiyz0FQ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h7///ECcAABAnAAAAAAAAAAAAAAAAAAAAAAAAAAAAAAAAAAAAAAAAAAAAABQAAAAAAAAAwMD/AAAAAABkAAAAMgAAAAAAAABkAAAAAAAAAH9/fwAKAAAAHwAAAFQAAAC6FBoFUFBQAQAAAAAAAAAAAAAAAAAAAAAAAAAAAAAAAAAAAAAAAAAAAAAAAH9/fwAAcsYDzMzMAMDA/wB/f38AAAAAAAAAAAAAAAAAAAAAAAAAAAAhAAAAGAAAABQAAABEAQAAdgcAABs4AAAXEQAAEAAAACYAAAAIAAAAfXH///////8="/>
                  </a:ext>
                </a:extLst>
              </p:cNvSpPr>
              <p:nvPr>
                <p:ph type="body" sz="quarter" idx="10"/>
              </p:nvPr>
            </p:nvSpPr>
            <p:spPr>
              <a:xfrm>
                <a:off x="205740" y="1212850"/>
                <a:ext cx="8914765" cy="1565275"/>
              </a:xfrm>
              <a:prstGeom prst="rect">
                <a:avLst/>
              </a:prstGeom>
              <a:blipFill>
                <a:blip r:embed="rId2"/>
                <a:srcRect/>
                <a:stretch>
                  <a:fillRect l="0" t="0" r="0" b="-43190"/>
                </a:stretch>
              </a:blipFill>
              <a:ln>
                <a:noFill/>
              </a:ln>
              <a:effectLst/>
            </p:spPr>
          </p:sp>
        </mc:Fallback>
      </mc:AlternateContent>
      <p:sp>
        <p:nvSpPr>
          <p:cNvPr id="3" name="Title 3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Exploiting sudden variation in traffic to App 1</a:t>
            </a:r>
          </a:p>
        </p:txBody>
      </p:sp>
      <p:sp>
        <p:nvSpPr>
          <p:cNvPr id="4" name="Slide Number Placeholder 1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85FCFB5-FBB5-0A39-FBE7-0D6C81A90D58}" type="slidenum">
              <a:t>96</a:t>
            </a:fld>
          </a:p>
        </p:txBody>
      </p:sp>
      <p:pic>
        <p:nvPicPr>
          <p:cNvPr id="5" name="Picture 7"/>
          <p:cNvPicPr>
            <a:picLocks noChangeAspect="1"/>
            <a:extLst>
              <a:ext uri="smNativeData">
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IgUAALsZAACMMAAAgCQ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4182745"/>
            <a:ext cx="7057390" cy="17506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traight Connector 2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gAAALoUGgx4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BUiA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A0IAAAYRkAADQgAABNHgAAEAAAACYAAAAIAAAA//////////8="/>
              </a:ext>
            </a:extLst>
          </p:cNvSpPr>
          <p:nvPr/>
        </p:nvSpPr>
        <p:spPr>
          <a:xfrm>
            <a:off x="5234940" y="4125595"/>
            <a:ext cx="0" cy="800100"/>
          </a:xfrm>
          <a:prstGeom prst="line">
            <a:avLst/>
          </a:prstGeom>
          <a:noFill/>
          <a:ln w="76200" cap="flat" cmpd="sng" algn="ctr">
            <a:solidFill>
              <a:schemeClr val="accent1"/>
            </a:solidFill>
            <a:prstDash val="sysDash"/>
            <a:headEnd type="none"/>
            <a:tailEnd type="none"/>
          </a:ln>
          <a:effectLst/>
        </p:spPr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jNHQc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dgcAABs4AAAXEQAAEC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3" name="Title 2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3E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BEAQAA0QEAAB44AAB2B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More generally…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P///3E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CFKAAA4icAAG41AAArKg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07CCCC77-39EA-993A-A474-CF6F823A529A}" type="slidenum">
              <a:t>97</a:t>
            </a:fld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3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D0HgAALCIAAIkuAAA5KAAAEAAAACYAAAAIAAAA//////////8="/>
                  </a:ext>
                </a:extLst>
              </p:cNvSpPr>
              <p:nvPr/>
            </p:nvSpPr>
            <p:spPr>
              <a:xfrm>
                <a:off x="5031740" y="5554980"/>
                <a:ext cx="2533015" cy="9836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146304" tIns="91440" rIns="146304" bIns="91440" rtlCol="0">
                <a:spAutoFit/>
              </a:bodyPr>
              <a:lstStyle>
                <a:lvl1pPr marL="0" marR="0" indent="0" algn="l" defTabSz="6994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3000" kern="1200" spc="0" baseline="0">
                    <a:gradFill>
                      <a:gsLst>
                        <a:gs pos="1250">
                          <a:schemeClr val="tx1"/>
                        </a:gs>
                        <a:gs pos="99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6994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5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171427" marR="0" indent="0" algn="l" defTabSz="6994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5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342854" marR="0" indent="0" algn="l" defTabSz="6994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35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514281" marR="0" indent="0" algn="l" defTabSz="6994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35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1923523" indent="-174866" algn="l" defTabSz="6994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73256" indent="-174866" algn="l" defTabSz="6994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22987" indent="-174866" algn="l" defTabSz="6994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72720" indent="-174866" algn="l" defTabSz="6994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∐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 Placeholder 3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AFT1kWioGw2gFqfYT4u3no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0HgAALCIAAIkuAAA5KAAAEAAAACYAAAAIAAAA//////////8="/>
                  </a:ext>
                </a:extLst>
              </p:cNvSpPr>
              <p:nvPr/>
            </p:nvSpPr>
            <p:spPr>
              <a:xfrm>
                <a:off x="5031740" y="5554980"/>
                <a:ext cx="2533015" cy="983615"/>
              </a:xfrm>
              <a:prstGeom prst="rect">
                <a:avLst/>
              </a:prstGeom>
              <a:blipFill>
                <a:blip r:embed="rId2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6" name="Oval 5"/>
          <p:cNvSpPr>
            <a:extLst>
              <a:ext uri="smNativeData">
                <pr:smNativeData xmlns:pr="smNativeData" val="SMDATA_13_fZHMWhMAAAAlAAAAZgAAAA0AAAAAkAAAAEgAAACQAAAASAAAAAAAAAABAAAAAAAAAAEAAABQAAAAAAAAAAAA8D8AAAAAAADwPwAAAAAAAOA/AAAAAAAA4D8AAAAAAADgPwAAAAAAAOA/AAAAAAAA4D8AAAAAAADgPwAAAAAAAOA/AAAAAAAA4D8CAAAAjAAAAAEAAAAAAAAAACBQAFBQUAgAAAAAAAAAAAAAAAAAAAAAAAAAAAAAAAAAAAAAZAAAAAEAAABAAAAAAAAAAAAAAAAAAAAAAAAAAAAAAAAAAAAAAAAAAAAAAAAAAAAAAAAAAAAAAAAAAAAAAAAAAAAAAAAAAAAAAAAAAAAAAAAAAAAAAAAAAAAAAAAAAAAAFAAAADwAAAABAAAAAA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IFAKUFBQAQAAAAAAAAAAAAAAAAAAAAAAAAAAAAAAAAAAAAAAAAAAABg7AH9/fwAAcsYDzMzMAMDA/wB/f38AAAAAAAAAAAAAAAAAAAAAAAAAAAAhAAAAGAAAABQAAACzEQAAthYAAEEhAACVHgAAEAAAACYAAAAIAAAA//////////8="/>
              </a:ext>
            </a:extLst>
          </p:cNvSpPr>
          <p:nvPr/>
        </p:nvSpPr>
        <p:spPr>
          <a:xfrm flipH="1">
            <a:off x="2877185" y="3691890"/>
            <a:ext cx="2528570" cy="1279525"/>
          </a:xfrm>
          <a:prstGeom prst="ellipse">
            <a:avLst/>
          </a:prstGeom>
          <a:solidFill>
            <a:schemeClr val="accent4"/>
          </a:solidFill>
          <a:ln w="10795" cap="flat" cmpd="sng" algn="ctr">
            <a:solidFill>
              <a:srgbClr val="00183B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Cause (X)</a:t>
            </a:r>
            <a:endParaRPr lang="en-us" sz="2000">
              <a:solidFill>
                <a:srgbClr val="F0F0F0"/>
              </a:solidFill>
            </a:endParaRPr>
          </a:p>
        </p:txBody>
      </p:sp>
      <p:sp>
        <p:nvSpPr>
          <p:cNvPr id="7" name="Oval 6"/>
          <p:cNvSpPr>
            <a:extLst>
              <a:ext uri="smNativeData">
                <pr:smNativeData xmlns:pr="smNativeData" val="SMDATA_13_fZHMWhMAAAAlAAAAZgAAAA0AAAAAAAAAAEgAAAAAAAAASAAAAAAAAAABAAAAAAAAAAEAAABQAAAAAAAAAAAA8D8AAAAAAADwPwAAAAAAAOA/AAAAAAAA4D8AAAAAAADgPwAAAAAAAOA/AAAAAAAA4D8AAAAAAADgPwAAAAAAAOA/AAAAAAAA4D8CAAAAjAAAAAEAAAAAAAAAACBQAFBQUAgAAAAAAAAAAAAAAAAAAAAAAAAAAAAAAAAAAAAAZAAAAAEAAABAAAAAAAAAAAAAAAAAAAAAAAAAAAAAAAAAAAAAAAAAAAAAAAAAAAAAAAAAAAAAAAAAAAAAAAAAAAAAAAAAAAAAAAAAAAAAAAAAAAAAAAAAAAAAAAAAAAAAFAAAADwAAAABAAAAAA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IFAKUFBQAQAAAAAAAAAAAAAAAAAAAAAAAAAAAAAAAAAAAAAAAAAAABg7AH9/fwAAcsYDzMzMAMDA/wB/f38AAAAAAAAAAAAAAAAAAAAAAAAAAAAhAAAAGAAAABQAAAD7KQAAthYAAA43AACVHgAAEAAAACYAAAAIAAAA//////////8="/>
              </a:ext>
            </a:extLst>
          </p:cNvSpPr>
          <p:nvPr/>
        </p:nvSpPr>
        <p:spPr>
          <a:xfrm flipH="1">
            <a:off x="6824345" y="3691890"/>
            <a:ext cx="2125345" cy="1279525"/>
          </a:xfrm>
          <a:prstGeom prst="ellipse">
            <a:avLst/>
          </a:prstGeom>
          <a:solidFill>
            <a:schemeClr val="accent4"/>
          </a:solidFill>
          <a:ln w="10795" cap="flat" cmpd="sng" algn="ctr">
            <a:solidFill>
              <a:srgbClr val="00183B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5720" rIns="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Outcome (Y)</a:t>
            </a:r>
            <a:endParaRPr lang="en-us" sz="2000">
              <a:solidFill>
                <a:srgbClr val="F0F0F0"/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  <a:endCxn id="7" idx="6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MCj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BIQAAphoAAPspAACmGgAAEAAAACYAAAAIAAAA//////////8="/>
              </a:ext>
            </a:extLst>
          </p:cNvCxnSpPr>
          <p:nvPr/>
        </p:nvCxnSpPr>
        <p:spPr>
          <a:xfrm rot="5400000">
            <a:off x="6115050" y="3622675"/>
            <a:ext cx="12700" cy="141859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9" name="Oval 8"/>
          <p:cNvSpPr>
            <a:extLst>
              <a:ext uri="smNativeData">
                <pr:smNativeData xmlns:pr="smNativeData" val="SMDATA_13_fZHMWhMAAAAlAAAAZgAAAA0AAAAAAAAAAEgAAAAAAAAASAAAAAAAAAABAAAAAAAAAAEAAABQAAAAAAAAAAAA8D8AAAAAAADwPwAAAAAAAOA/AAAAAAAA4D8AAAAAAADgPwAAAAAAAOA/AAAAAAAA4D8AAAAAAADgPwAAAAAAAOA/AAAAAAAA4D8CAAAAjAAAAAEAAAAAAAAAADlkAFBQUAgAAAAAAAAAAAAAAAAAAAAAAAAAAAAAAAAAAAAAZAAAAAEAAABAAAAAAAAAAAAAAAAAAAAAAAAAAAAAAAAAAAAAAAAAAAAAAAAAAAAAAAAAAAAAAAAAAAAAAAAAAAAAAAAAAAAAAAAAAAAAAAAAAAAAAAAAAAAAAAAAAAAAFAAAADwAAAABAAAAAw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OWQAUFBQAQAAAAAAAAAAAAAAAAAAAAAAAAAAAAAAAAAAAAAAAAAAABg7AH9/fwAAcsYDzMzMAMDA/wB/f38AAAAAAAAAAAAAAAAAAAAAAAAAAAAhAAAAGAAAABQAAAAaHAAA6AoAACEsAADHEgAAEAAAACYAAAAIAAAA//////////8="/>
              </a:ext>
            </a:extLst>
          </p:cNvSpPr>
          <p:nvPr/>
        </p:nvSpPr>
        <p:spPr>
          <a:xfrm flipH="1">
            <a:off x="4568190" y="1772920"/>
            <a:ext cx="2605405" cy="1279525"/>
          </a:xfrm>
          <a:prstGeom prst="ellipse">
            <a:avLst/>
          </a:prstGeom>
          <a:solidFill>
            <a:srgbClr val="003964"/>
          </a:solidFill>
          <a:ln w="10795" cap="flat" cmpd="sng" algn="ctr">
            <a:solidFill>
              <a:srgbClr val="00183B"/>
            </a:solidFill>
            <a:prstDash val="dash"/>
            <a:headEnd type="none"/>
            <a:tailEnd type="none"/>
          </a:ln>
          <a:effectLst/>
        </p:spPr>
        <p:txBody>
          <a:bodyPr vert="horz" wrap="square" lIns="0" tIns="45720" rIns="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Unobserved Confounders (U)</a:t>
            </a:r>
            <a:endParaRPr lang="en-us" sz="2000">
              <a:solidFill>
                <a:srgbClr val="F0F0F0"/>
              </a:solidFill>
            </a:endParaRPr>
          </a:p>
        </p:txBody>
      </p:sp>
      <p:cxnSp>
        <p:nvCxnSpPr>
          <p:cNvPr id="10" name="Straight Arrow Connector 9"/>
          <p:cNvCxnSpPr>
            <a:stCxn id="9" idx="5"/>
            <a:endCxn id="6" idx="0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H/8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6GQAAoBEAAHMeAAC2FgAAEAAAACYAAAAIAAAA//////////8="/>
              </a:ext>
            </a:extLst>
          </p:cNvCxnSpPr>
          <p:nvPr/>
        </p:nvCxnSpPr>
        <p:spPr>
          <a:xfrm rot="5400000">
            <a:off x="4132580" y="2874010"/>
            <a:ext cx="826770" cy="808355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11" name="Straight Arrow Connector 10"/>
          <p:cNvCxnSpPr>
            <a:stCxn id="9" idx="3"/>
            <a:endCxn id="7" idx="0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H/8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DIKQAAoBEAAIQwAAC2FgAAEAAAACYAAAAIAAAA//////////8="/>
              </a:ext>
            </a:extLst>
          </p:cNvCxnSpPr>
          <p:nvPr/>
        </p:nvCxnSpPr>
        <p:spPr>
          <a:xfrm rot="5400000">
            <a:off x="6925945" y="2731135"/>
            <a:ext cx="826770" cy="109474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  <p:sp>
        <p:nvSpPr>
          <p:cNvPr id="12" name="Oval 11"/>
          <p:cNvSpPr>
            <a:extLst>
              <a:ext uri="smNativeData">
                <pr:smNativeData xmlns:pr="smNativeData" val="SMDATA_13_fZHMWhMAAAAlAAAAZgAAAA0AAAAAAAAAAEgAAAAAAAAASAAAAAAAAAABAAAAAAAAAAEAAABQAAAAAAAAAAAA8D8AAAAAAADwPwAAAAAAAOA/AAAAAAAA4D8AAAAAAADgPwAAAAAAAOA/AAAAAAAA4D8AAAAAAADgPwAAAAAAAOA/AAAAAAAA4D8CAAAAjAAAAAEAAAAAAAAAACBQAFBQUAgAAAAAAAAAAAAAAAAAAAAAAAAAAAAAAAAAAAAAZAAAAAEAAABAAAAAAAAAAAAAAAAAAAAAAAAAAAAAAAAAAAAAAAAAAAAAAAAAAAAAAAAAAAAAAAAAAAAAAAAAAAAAAAAAAAAAAAAAAAAAAAAAAAAAAAAAAAAAAAAAAAAAFAAAADwAAAABAAAAAAAAAAAY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IFAKUFBQAQAAAAAAAAAAAAAAAAAAAAAAAAAAAAAAAAAAAAAAAAAAABg7AH9/fwAAcsYDzMzMAMDA/wB/f38AAAAAAAAAAAAAAAAAAAAAAAAAAAAhAAAAGAAAABQAAAA+AQAAthYAAGgMAACVHgAAEAAAACYAAAAIAAAA//////////8="/>
              </a:ext>
            </a:extLst>
          </p:cNvSpPr>
          <p:nvPr/>
        </p:nvSpPr>
        <p:spPr>
          <a:xfrm flipH="1">
            <a:off x="201930" y="3691890"/>
            <a:ext cx="1814830" cy="1279525"/>
          </a:xfrm>
          <a:prstGeom prst="ellipse">
            <a:avLst/>
          </a:prstGeom>
          <a:solidFill>
            <a:schemeClr val="accent4"/>
          </a:solidFill>
          <a:ln w="10795" cap="flat" cmpd="sng" algn="ctr">
            <a:solidFill>
              <a:srgbClr val="00183B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5720" rIns="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r>
              <a:rPr lang="en-us" sz="2000">
                <a:solidFill>
                  <a:srgbClr val="F0F0F0"/>
                </a:solidFill>
              </a:rPr>
              <a:t>Instrument(Z)</a:t>
            </a:r>
            <a:endParaRPr lang="en-us" sz="2000">
              <a:solidFill>
                <a:srgbClr val="F0F0F0"/>
              </a:solidFill>
            </a:endParaRPr>
          </a:p>
        </p:txBody>
      </p:sp>
      <p:cxnSp>
        <p:nvCxnSpPr>
          <p:cNvPr id="13" name="Straight Arrow Connector 12"/>
          <p:cNvCxnSpPr>
            <a:stCxn id="12" idx="2"/>
            <a:endCxn id="6" idx="6"/>
            <a:extLst>
              <a:ext uri="smNativeData">
                <pr:smNativeData xmlns:pr="smNativeData" val="SMDATA_13_fZHMWhMAAAAlAAAADQAAAA0AAAAAkAAAAEgAAACQAAAASAAAAAAAAAAAAAAAAA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AAAAAP///wlQAAAAAQAAABQAAAAUAAAAFAAAAAEAAAAAAAAAlgAAAJY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B/8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oDAAAphoAALMRAACmGgAAEAAAACYAAAAIAAAA//////////8="/>
              </a:ext>
            </a:extLst>
          </p:cNvCxnSpPr>
          <p:nvPr/>
        </p:nvCxnSpPr>
        <p:spPr>
          <a:xfrm rot="5400000">
            <a:off x="2446655" y="3902075"/>
            <a:ext cx="12700" cy="860425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14" name="Connector: Curved 13"/>
          <p:cNvCxnSpPr>
            <a:stCxn id="9" idx="6"/>
            <a:endCxn id="12" idx="0"/>
            <a:extLst>
              <a:ext uri="smNativeData">
                <pr:smNativeData xmlns:pr="smNativeData" val="SMDATA_13_fZHMWhMAAAAlAAAADwAAAA0AAAAAkAAAAEgAAACQAAAASAAAAAAAAAAAAAAAAgAAAAEAAABQAAAAAAAAAAAA8L8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BQAAALoUGgw8AAAAAQAAABQAAAAUAAAAFAAAAAEAAAAE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H/8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DTBgAA1w4AABocAAC2FgAAEAAAACYAAAAIAAAA//////////8="/>
              </a:ext>
            </a:extLst>
          </p:cNvCxnSpPr>
          <p:nvPr/>
        </p:nvCxnSpPr>
        <p:spPr>
          <a:xfrm rot="10800000">
            <a:off x="1109345" y="2412365"/>
            <a:ext cx="3458845" cy="1279525"/>
          </a:xfrm>
          <a:prstGeom prst="curvedConnector2">
            <a:avLst/>
          </a:prstGeom>
          <a:noFill/>
          <a:ln w="38100" cap="flat" cmpd="sng" algn="ctr">
            <a:solidFill>
              <a:schemeClr val="accent1"/>
            </a:solidFill>
            <a:prstDash val="sysDashDot"/>
            <a:headEnd type="oval" w="med" len="med"/>
            <a:tailEnd type="triangle" w="lg" len="lg"/>
          </a:ln>
          <a:effectLst/>
        </p:spPr>
      </p:cxnSp>
      <p:cxnSp>
        <p:nvCxnSpPr>
          <p:cNvPr id="15" name="Connector: Curved 14"/>
          <p:cNvCxnSpPr>
            <a:stCxn id="12" idx="4"/>
            <a:endCxn id="7" idx="4"/>
            <a:extLst>
              <a:ext uri="smNativeData">
                <pr:smNativeData xmlns:pr="smNativeData" val="SMDATA_13_fZHMWhMAAAAlAAAADwAAAA0AAAAAkAAAAEgAAACQAAAASAAAAAAAAAAAAAAAAAAAAAEAAABQAAAAAU2EDU+NYkAAAAAAAAAAAAAAAAAAAP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BQAAALoUGgw8AAAAAQAAABQAAAAUAAAAFAAAAAEAAAAEAAAAZAAAAGQAAAACAAAAlgAAAJY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uhQaBX9/fwAAcsYDzMzMAMDA/wB/f38AAAAAAAAAAAAAAAAAAAAAAAAAAAAhAAAAGAAAABQAAADTBgAAlR4AAIQwAACVHgAAEAAAACYAAAAIAAAA//////////8="/>
              </a:ext>
            </a:extLst>
          </p:cNvCxnSpPr>
          <p:nvPr/>
        </p:nvCxnSpPr>
        <p:spPr>
          <a:xfrm rot="5400000">
            <a:off x="4497705" y="1583055"/>
            <a:ext cx="12700" cy="6777355"/>
          </a:xfrm>
          <a:prstGeom prst="curvedConnector3">
            <a:avLst>
              <a:gd name="adj1" fmla="val 7470795"/>
            </a:avLst>
          </a:prstGeom>
          <a:noFill/>
          <a:ln w="38100" cap="flat" cmpd="sng" algn="ctr">
            <a:solidFill>
              <a:schemeClr val="accent1"/>
            </a:solidFill>
            <a:prstDash val="sysDashDot"/>
            <a:headEnd type="oval" w="med" len="med"/>
            <a:tailEnd type="triangle" w="lg" len="lg"/>
          </a:ln>
          <a:effectLst/>
        </p:spPr>
      </p:cxnSp>
      <p:sp>
        <p:nvSpPr>
          <p:cNvPr id="16" name="TextBox 15"/>
          <p:cNvSpPr>
            <a:extLst>
              <a:ext uri="smNativeData">
                <pr:smNativeData xmlns:pr="smNativeData" val="SMDATA_13_fZHMWhMAAAAlAAAAZAAAAE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vAgAAZwwAAJYSAACfDwAAECAAACYAAAAIAAAA//////////8="/>
              </a:ext>
            </a:extLst>
          </p:cNvSpPr>
          <p:nvPr/>
        </p:nvSpPr>
        <p:spPr>
          <a:xfrm>
            <a:off x="354965" y="2016125"/>
            <a:ext cx="266636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2800"/>
              <a:t>As-If-Random</a:t>
            </a:r>
            <a:endParaRPr lang="en-us" sz="2800"/>
          </a:p>
        </p:txBody>
      </p:sp>
      <p:sp>
        <p:nvSpPr>
          <p:cNvPr id="17" name="TextBox 16"/>
          <p:cNvSpPr>
            <a:extLst>
              <a:ext uri="smNativeData">
                <pr:smNativeData xmlns:pr="smNativeData" val="SMDATA_13_fZHMWhMAAAAlAAAAZAAAAE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qpjKc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TFgAA2CQAAJ4jAAAQKAAAECAAACYAAAAIAAAA//////////8="/>
              </a:ext>
            </a:extLst>
          </p:cNvSpPr>
          <p:nvPr/>
        </p:nvSpPr>
        <p:spPr>
          <a:xfrm>
            <a:off x="3588385" y="5989320"/>
            <a:ext cx="220154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2800"/>
              <a:t>Exclusion</a:t>
            </a:r>
            <a:endParaRPr lang="en-us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BXAgAAaA4AAGgMAAA0EwAAEAAAACYAAAAIAAAA//////////8="/>
                  </a:ext>
                </a:extLst>
              </p:cNvSpPr>
              <p:nvPr/>
            </p:nvSpPr>
            <p:spPr>
              <a:xfrm>
                <a:off x="380365" y="2341880"/>
                <a:ext cx="1636395" cy="7797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41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94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94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941">
                          <a:solidFill>
                            <a:schemeClr val="tx1"/>
                          </a:solidFill>
                          <a:latin typeface="Segoe UI Light"/>
                          <a:ea typeface="Cambria Math" panose="02040503050406030204" pitchFamily="18" charset="0"/>
                        </a:rPr>
                        <m:t>∐ </m:t>
                      </m:r>
                      <m:r>
                        <m:rPr>
                          <m:nor/>
                        </m:rPr>
                        <a:rPr lang="en-US" sz="294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sz="2941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A5mygZfRTN2hnCxIoG5Kgc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BXAgAAaA4AAGgMAAA0EwAAEAAAACYAAAAIAAAA//////////8="/>
                  </a:ext>
                </a:extLst>
              </p:cNvSpPr>
              <p:nvPr/>
            </p:nvSpPr>
            <p:spPr>
              <a:xfrm>
                <a:off x="380365" y="2341880"/>
                <a:ext cx="1636395" cy="779780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9" name="Multiplication Sign 18"/>
          <p:cNvSpPr>
            <a:extLst>
              <a:ext uri="smNativeData">
                <pr:smNativeData xmlns:pr="smNativeData" val="SMDATA_13_fZHMWhMAAAAlAAAAjAIAAA0AAAAAAAAAAEkAAAAAAAAASQAAAAAAAAABAAAAAAAAAAEAAABQAAAApdtjupn33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A1DwAAew4AAD8TAAAPEgAAEAAAACYAAAAIAAAA//////////8="/>
              </a:ext>
            </a:extLst>
          </p:cNvSpPr>
          <p:nvPr/>
        </p:nvSpPr>
        <p:spPr>
          <a:xfrm>
            <a:off x="2472055" y="2353945"/>
            <a:ext cx="656590" cy="58166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  <p:sp>
        <p:nvSpPr>
          <p:cNvPr id="20" name="Multiplication Sign 19"/>
          <p:cNvSpPr>
            <a:extLst>
              <a:ext uri="smNativeData">
                <pr:smNativeData xmlns:pr="smNativeData" val="SMDATA_13_fZHMWhMAAAAlAAAAjAIAAA0AAAAAAAAAAEkAAAAAAAAASQAAAAAAAAABAAAAAAAAAAEAAABQAAAApdtjupn33D8AAAAAAADgPwAAAAAAAOA/AAAAAAAA4D8AAAAAAADgPwAAAAAAAOA/AAAAAAAA4D8AAAAAAADgPwAAAAAAAOA/AAAAAAAA4D8CAAAAjAAAAAEAAAAAAAAAuhQaDFBQUAgAAAAAAAAAAAAAAAAAAAAAAAAAAAAAAAAAAAAAZAAAAAEAAABAAAAAAAAAAAAAAAAAAAAAAAAAAAAAAAAAAAAAAAAAAAAAAAAAAAAAAAAAAAAAAAAAAAAAAAAAAAAAAAAAAAAAAAAAAAAAAAAAAAAAAAAAAAAAAAAAAAAAFAAAADwAAAAAAAAAAAAAAIoPEwA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ig8TAH9/fwAAcsYDzMzMAMDA/wB/f38AAAAAAAAAAAAAAAAAAAAAAAAAAAAhAAAAGAAAABQAAAB6GQAArSIAAIQdAABBJgAAEAAAACYAAAAIAAAA//////////8="/>
              </a:ext>
            </a:extLst>
          </p:cNvSpPr>
          <p:nvPr/>
        </p:nvSpPr>
        <p:spPr>
          <a:xfrm>
            <a:off x="4141470" y="5636895"/>
            <a:ext cx="656590" cy="58166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46355" rIns="0" bIns="46355" numCol="1" spcCol="215900" anchor="ctr"/>
          <a:lstStyle/>
          <a:p>
            <a:pPr algn="ctr" defTabSz="93218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0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Dz////KwIAAMw2AADQBwAAEAAAACYAAAAIAAAAAQAAAAAAAAA="/>
              </a:ext>
            </a:extLst>
          </p:cNvSpPr>
          <p:nvPr>
            <p:ph type="title"/>
          </p:nvPr>
        </p:nvSpPr>
        <p:spPr>
          <a:xfrm>
            <a:off x="-8255" y="352425"/>
            <a:ext cx="8916035" cy="917575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D5////dgcAAM82AAAnCwAAECAAACYAAAAIAAAAAQAAAAAAAAA="/>
              </a:ext>
            </a:extLst>
          </p:cNvSpPr>
          <p:nvPr>
            <p:ph type="body" idx="4294967295"/>
          </p:nvPr>
        </p:nvSpPr>
        <p:spPr>
          <a:xfrm>
            <a:off x="-4445" y="1212850"/>
            <a:ext cx="8914130" cy="600075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A5JwAA4ScAACE0AAAsKg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6376035" y="6482715"/>
            <a:ext cx="2098040" cy="372745"/>
          </a:xfrm>
        </p:spPr>
        <p:txBody>
          <a:bodyPr/>
          <a:lstStyle/>
          <a:p>
            <a:pPr>
              <a:defRPr lang="en-us"/>
            </a:pPr>
            <a:fld id="{38648B0A-44D5-317D-9BDC-B228C5926DE7}" type="slidenum">
              <a:t>98</a:t>
            </a:fld>
          </a:p>
        </p:txBody>
      </p:sp>
      <p:sp>
        <p:nvSpPr>
          <p:cNvPr id="5" name="Flowchart: Document 4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oqOrAFBQUAgAAAAAAAAAAAAAAAAAAAAAAAAAAAAAAAAAAAAAZAAAAAEAAABAAAAAAAAAAAAAAAAAAAAAAAAAAAAAAAAAAAAAAAAAAAAAAAAAAAAAAAAAAAAAAAAAAAAAAAAAAAAAAAAAAAAAAAAAAAAAAAAAAAAAAAAAAAAAAAAAAAAAFAAAADwAAAABAAAAAAAAAAAgUAAPAAAAAQAAABQAAAAUAAAAFAAAAAEAAAAAAAAAZAAAAGQAAAAAAAAAZAAAAGQAAAAVAAAAYAAAAAAAAAAAAAAADwAAACADAAAAAAAAAAAAAAEAAACgMgAAVgcAAKr4//8BAAAAf39/AAEAAABkAAAAAAAAABQAAABAHwAAAAAAACYAAAAAAAAAwOD//wAAAAAmAAAAZAAAABYAAABMAAAAAQAAAAAAAAAAAAAAAAAAAAEAAAAAAAAAPAAAACoAAAAqAAAAZAAAAGQAAAAAAAAAy8vLADwAAAAqAAAAKgAAAGQAAABkAAAAAAAAABcAAAAUAAAAAAAAAAAAAAD/fwAA/38AAAAAAAAJAAAABAAAAGxsAHAMAAAAEAAAAAAAAAAAAAAAAAAAAAAAAAAeAAAAaAAAAAAAAAAAAAAAAAAAAAAAAAAAAAAAECcAABAnAAAAAAAAAAAAAAAAAAAAAAAAAAAAAAAAAAAAAAAAAAAAAFAAAAAAAAAAwMD/AAAAAABkAAAAMgAAAAAAAABkAAAAAAAAAH9/fwAKAAAAHwAAAFQAAACio6sAUFBQAQAAAAAAAAAAAAAAAAAAAAAAAAAAAAAAAAAAAAAAAAAAACBQCn9/fwAAAAAAy8vLAMDA/wB/f38AAAAAAAAAAAAAAAAAAAAAAAAAAAAhAAAAGAAAABQAAACqAgAA+QIAAM82AAC1KAAAEAAAACYAAAAIAAAA//////////8="/>
              </a:ext>
            </a:extLst>
          </p:cNvSpPr>
          <p:nvPr/>
        </p:nvSpPr>
        <p:spPr>
          <a:xfrm>
            <a:off x="433070" y="483235"/>
            <a:ext cx="8476615" cy="6134100"/>
          </a:xfrm>
          <a:prstGeom prst="flowChartDocument">
            <a:avLst/>
          </a:prstGeom>
          <a:solidFill>
            <a:srgbClr val="A2A3AB"/>
          </a:solidFill>
          <a:ln w="9525" cap="flat" cmpd="sng" algn="ctr">
            <a:solidFill>
              <a:schemeClr val="accent4"/>
            </a:solidFill>
            <a:prstDash val="solid"/>
            <a:headEnd type="none"/>
            <a:tailEnd type="none"/>
          </a:ln>
          <a:effectLst>
            <a:outerShdw blurRad="50800" dist="37717" dir="2700000" algn="tl">
              <a:srgbClr val="000000">
                <a:alpha val="40000"/>
              </a:srgbClr>
            </a:outerShdw>
          </a:effectLst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505050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>
              <a:solidFill>
                <a:srgbClr val="FFFFFF"/>
              </a:solidFill>
            </a:endParaRPr>
          </a:p>
        </p:txBody>
      </p:sp>
      <p:sp>
        <p:nvSpPr>
          <p:cNvPr id="6" name="Flowchart: Document 7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RCNZAFBQUAgAAAAAAAAAAAAAAAAAAAAAAAAAAAAAAAAAAAAAZAAAAAEAAABAAAAAAAAAAAAAAAAAAAAAAAAAAAAAAAAAAAAAAAAAAAAAAAAAAAAAAAAAAAAAAAAAAAAAAAAAAAAAAAAAAAAAAAAAAAAAAAAAAAAAAAAAAAAAAAAAAAAAFAAAADwAAAABAAAAAAAAADIaQg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F0FAAAMAAAAEAAAAAAAAAAAAAAAAAAAAAAAAAAeAAAAaAAAAAAAAAAAAAAAAAAAAAAAAAAAAAAAECcAABAnAAAAAAAAAAAAAAAAAAAAAAAAAAAAAAAAAAAAAAAAAAAAABQAAAAAAAAAwMD/AAAAAABkAAAAMgAAAAAAAABkAAAAAAAAAH9/fwAKAAAAHwAAAFQAAABEI1kJUFBQAQAAAAAAAAAAAAAAAAAAAAAAAAAAAAAAAAAAAAAAAAAAMhpCAH9/fwAAcsYDzMzMAMDA/wB/f38AAAAAAAAAAAAAAAAAAAAAAAAAAAAhAAAAGAAAABQAAACHIwAAXgQAAGQnAAAiBwAAEAAAACYAAAAIAAAA//////////8="/>
              </a:ext>
            </a:extLst>
          </p:cNvSpPr>
          <p:nvPr/>
        </p:nvSpPr>
        <p:spPr>
          <a:xfrm>
            <a:off x="5775325" y="709930"/>
            <a:ext cx="628015" cy="449580"/>
          </a:xfrm>
          <a:prstGeom prst="flowChartDocument">
            <a:avLst/>
          </a:prstGeom>
          <a:solidFill>
            <a:schemeClr val="accent3"/>
          </a:solidFill>
          <a:ln w="10795" cap="flat" cmpd="sng" algn="ctr">
            <a:solidFill>
              <a:srgbClr val="321A42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p:sp>
        <p:nvSpPr>
          <p:cNvPr id="7" name="TextBox 8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QJgAApgMAAL80AAD8BwAAECAAACYAAAAIAAAA//////////8="/>
              </a:ext>
            </a:extLst>
          </p:cNvSpPr>
          <p:nvPr/>
        </p:nvSpPr>
        <p:spPr>
          <a:xfrm>
            <a:off x="6309360" y="593090"/>
            <a:ext cx="2265045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Lottery</a:t>
            </a:r>
            <a:endParaRPr lang="en-us" sz="2445"/>
          </a:p>
        </p:txBody>
      </p:sp>
      <p:sp>
        <p:nvSpPr>
          <p:cNvPr id="8" name="Flowchart: Document 9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RCNZAFBQUAgAAAAAAAAAAAAAAAAAAAAAAAAAAAAAAAAAAAAAZAAAAAEAAABAAAAAAAAAAAAAAAAAAAAAAAAAAAAAAAAAAAAAAAAAAAAAAAAAAAAAAAAAAAAAAAAAAAAAAAAAAAAAAAAAAAAAAAAAAAAAAAAAAAAAAAAAAAAAAAAAAAAAFAAAADwAAAABAAAAAAAAADIaQg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I1kJUFBQAQAAAAAAAAAAAAAAAAAAAAAAAAAAAAAAAAAAAAAAAAAAMhpCAH9/fwAAcsYDzMzMAMDA/wB/f38AAAAAAAAAAAAAAAAAAAAAAAAAAAAhAAAAGAAAABQAAACHIwAAKAgAAGQnAADsCgAAEAAAACYAAAAIAAAA//////////8="/>
              </a:ext>
            </a:extLst>
          </p:cNvSpPr>
          <p:nvPr/>
        </p:nvSpPr>
        <p:spPr>
          <a:xfrm>
            <a:off x="5775325" y="1325880"/>
            <a:ext cx="628015" cy="449580"/>
          </a:xfrm>
          <a:prstGeom prst="flowChartDocument">
            <a:avLst/>
          </a:prstGeom>
          <a:solidFill>
            <a:schemeClr val="accent3"/>
          </a:solidFill>
          <a:ln w="10795" cap="flat" cmpd="sng" algn="ctr">
            <a:solidFill>
              <a:srgbClr val="321A42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p:sp>
        <p:nvSpPr>
          <p:cNvPr id="9" name="TextBox 10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QJgAAcAcAAL80AADGCwAAECAAACYAAAAIAAAA//////////8="/>
              </a:ext>
            </a:extLst>
          </p:cNvSpPr>
          <p:nvPr/>
        </p:nvSpPr>
        <p:spPr>
          <a:xfrm>
            <a:off x="6309360" y="1209040"/>
            <a:ext cx="2265045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Weather</a:t>
            </a:r>
            <a:endParaRPr lang="en-us" sz="2445"/>
          </a:p>
        </p:txBody>
      </p:sp>
      <p:sp>
        <p:nvSpPr>
          <p:cNvPr id="10" name="Flowchart: Document 11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RCNZAFBQUAgAAAAAAAAAAAAAAAAAAAAAAAAAAAAAAAAAAAAAZAAAAAEAAABAAAAAAAAAAAAAAAAAAAAAAAAAAAAAAAAAAAAAAAAAAAAAAAAAAAAAAAAAAAAAAAAAAAAAAAAAAAAAAAAAAAAAAAAAAAAAAAAAAAAAAAAAAAAAAAAAAAAAFAAAADwAAAABAAAAAAAAADIaQg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I1kJUFBQAQAAAAAAAAAAAAAAAAAAAAAAAAAAAAAAAAAAAAAAAAAAMhpCAH9/fwAAcsYDzMzMAMDA/wB/f38AAAAAAAAAAAAAAAAAAAAAAAAAAAAhAAAAGAAAABQAAABsIwAAswsAAEknAAB2DgAAEAAAACYAAAAIAAAA//////////8="/>
              </a:ext>
            </a:extLst>
          </p:cNvSpPr>
          <p:nvPr/>
        </p:nvSpPr>
        <p:spPr>
          <a:xfrm>
            <a:off x="5758180" y="1901825"/>
            <a:ext cx="628015" cy="448945"/>
          </a:xfrm>
          <a:prstGeom prst="flowChartDocument">
            <a:avLst/>
          </a:prstGeom>
          <a:solidFill>
            <a:schemeClr val="accent3"/>
          </a:solidFill>
          <a:ln w="10795" cap="flat" cmpd="sng" algn="ctr">
            <a:solidFill>
              <a:srgbClr val="321A42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p:sp>
        <p:nvSpPr>
          <p:cNvPr id="11" name="TextBox 12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NAlpL4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2JgAA7QoAAC84AABDDwAAECAAACYAAAAIAAAA//////////8="/>
              </a:ext>
            </a:extLst>
          </p:cNvSpPr>
          <p:nvPr/>
        </p:nvSpPr>
        <p:spPr>
          <a:xfrm>
            <a:off x="6292850" y="1776095"/>
            <a:ext cx="2840355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Shocks</a:t>
            </a:r>
            <a:endParaRPr lang="en-us" sz="2445"/>
          </a:p>
        </p:txBody>
      </p:sp>
      <p:sp>
        <p:nvSpPr>
          <p:cNvPr id="12" name="Flowchart: Document 13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UFBQAFBQUAgAAAAAAAAAAAAAAAAAAAAAAAAAAAAAAAAAAAAAZAAAAAEAAABAAAAAAAAAAAAAAAAAAAAAAAAAAAAAAAAAAAAAAAAAAAAAAAAAAAAAAAAAAAAAAAAAAAAAAAAAAAAAAAAAAAAAAAAAAAAAAAAAAAAAAAAAAAAAAAAAAAAAFAAAADwAAAABAAAAAAAAADs7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QUFAAUFBQAQAAAAAAAAAAAAAAAAAAAAAAAAAAAAAAAAAAAAAAAAAAOzs7AH9/fwAAcsYDzMzMAMDA/wB/f38AAAAAAAAAAAAAAAAAAAAAAAAAAAAhAAAAGAAAABQAAABsIwAARhMAAEknAAAKFgAAEAAAACYAAAAIAAAA//////////8="/>
              </a:ext>
            </a:extLst>
          </p:cNvSpPr>
          <p:nvPr/>
        </p:nvSpPr>
        <p:spPr>
          <a:xfrm>
            <a:off x="5758180" y="3133090"/>
            <a:ext cx="628015" cy="449580"/>
          </a:xfrm>
          <a:prstGeom prst="flowChartDocument">
            <a:avLst/>
          </a:prstGeom>
          <a:solidFill>
            <a:srgbClr val="505050"/>
          </a:solidFill>
          <a:ln w="10795" cap="flat" cmpd="sng" algn="ctr">
            <a:solidFill>
              <a:srgbClr val="3B3B3B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p:sp>
        <p:nvSpPr>
          <p:cNvPr id="13" name="TextBox 14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2JgAAjhIAAAs2AADbGQAAECAAACYAAAAIAAAA//////////8="/>
              </a:ext>
            </a:extLst>
          </p:cNvSpPr>
          <p:nvPr/>
        </p:nvSpPr>
        <p:spPr>
          <a:xfrm>
            <a:off x="6292850" y="3016250"/>
            <a:ext cx="2492375" cy="1186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Hard-to-find </a:t>
            </a:r>
            <a:endParaRPr lang="en-us" sz="2855"/>
          </a:p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variations</a:t>
            </a:r>
            <a:endParaRPr lang="en-us" sz="2445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6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D/AQAA+QIAAJMTAACuCwAAEAAAACYAAAAIAAAA//////////8="/>
                  </a:ext>
                </a:extLst>
              </p:cNvSpPr>
              <p:nvPr/>
            </p:nvSpPr>
            <p:spPr>
              <a:xfrm>
                <a:off x="324485" y="483235"/>
                <a:ext cx="2857500" cy="14154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96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4896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896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896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896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endParaRPr lang="en-US" sz="244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14" name="TextBox 16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E3MeD01lEjXugJYPrXuLyY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/AQAA+QIAAJMTAACuCwAAEAAAACYAAAAIAAAA//////////8="/>
                  </a:ext>
                </a:extLst>
              </p:cNvSpPr>
              <p:nvPr/>
            </p:nvSpPr>
            <p:spPr>
              <a:xfrm>
                <a:off x="324485" y="483235"/>
                <a:ext cx="2857500" cy="1415415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5" name="Straight Connector 18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BAAAAP///wkt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DlIQAA+QIAACciAAC3GgAAEAAAACYAAAAIAAAA//////////8="/>
              </a:ext>
            </a:extLst>
          </p:cNvSpPr>
          <p:nvPr/>
        </p:nvSpPr>
        <p:spPr>
          <a:xfrm>
            <a:off x="5509895" y="483235"/>
            <a:ext cx="41910" cy="385953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lgDash"/>
            <a:headEnd type="none"/>
            <a:tailEnd type="none"/>
          </a:ln>
          <a:effectLst/>
        </p:spPr>
      </p:sp>
      <p:sp>
        <p:nvSpPr>
          <p:cNvPr id="16" name="Straight Connector 19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BAAAAP///wkt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aIgAAgBoAAPo1AAC3GgAAEAAAACYAAAAIAAAA//////////8="/>
              </a:ext>
            </a:extLst>
          </p:cNvSpPr>
          <p:nvPr/>
        </p:nvSpPr>
        <p:spPr>
          <a:xfrm flipH="1">
            <a:off x="5584190" y="4307840"/>
            <a:ext cx="3190240" cy="34925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lgDash"/>
            <a:headEnd type="none"/>
            <a:tailEnd type="none"/>
          </a:ln>
          <a:effectLst/>
        </p:spPr>
      </p:sp>
      <p:sp>
        <p:nvSpPr>
          <p:cNvPr id="17" name="Flowchart: Document 21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RCNZAFBQUAgAAAAAAAAAAAAAAAAAAAAAAAAAAAAAAAAAAAAAZAAAAAEAAABAAAAAAAAAAAAAAAAAAAAAAAAAAAAAAAAAAAAAAAAAAAAAAAAAAAAAAAAAAAAAAAAAAAAAAAAAAAAAAAAAAAAAAAAAAAAAAAAAAAAAAAAAAAAAAAAAAAAAFAAAADwAAAABAAAAAAAAADIaQg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I1kJUFBQAQAAAAAAAAAAAAAAAAAAAAAAAAAAAAAAAAAAAAAAAAAAMhpCAH9/fwAAcsYDzMzMAMDA/wB/f38AAAAAAAAAAAAAAAAAAAAAAAAAAAAhAAAAGAAAABQAAABsIwAAlw8AAEknAABbEgAAEAAAACYAAAAIAAAA//////////8="/>
              </a:ext>
            </a:extLst>
          </p:cNvSpPr>
          <p:nvPr/>
        </p:nvSpPr>
        <p:spPr>
          <a:xfrm>
            <a:off x="5758180" y="2534285"/>
            <a:ext cx="628015" cy="449580"/>
          </a:xfrm>
          <a:prstGeom prst="flowChartDocument">
            <a:avLst/>
          </a:prstGeom>
          <a:solidFill>
            <a:schemeClr val="accent3"/>
          </a:solidFill>
          <a:ln w="10795" cap="flat" cmpd="sng" algn="ctr">
            <a:solidFill>
              <a:srgbClr val="321A42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p:sp>
        <p:nvSpPr>
          <p:cNvPr id="18" name="TextBox 22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2JgAA0g4AAC84AAAnEwAAECAAACYAAAAIAAAA//////////8="/>
              </a:ext>
            </a:extLst>
          </p:cNvSpPr>
          <p:nvPr/>
        </p:nvSpPr>
        <p:spPr>
          <a:xfrm>
            <a:off x="6292850" y="2409190"/>
            <a:ext cx="2840355" cy="704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Discontinuities</a:t>
            </a:r>
            <a:endParaRPr lang="en-us" sz="2445"/>
          </a:p>
        </p:txBody>
      </p:sp>
      <p:sp>
        <p:nvSpPr>
          <p:cNvPr id="19" name="TextBox 20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uKQAA9SQAAIg5AACNKAAAECAAACYAAAAIAAAA//////////8="/>
              </a:ext>
            </a:extLst>
          </p:cNvSpPr>
          <p:nvPr/>
        </p:nvSpPr>
        <p:spPr>
          <a:xfrm>
            <a:off x="6775450" y="6007735"/>
            <a:ext cx="2576830" cy="584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040"/>
              <a:t>Dunning (2012)</a:t>
            </a:r>
            <a:endParaRPr lang="en-us" sz="2040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16" grpId="0" animBg="1" advAuto="0"/>
    </p:bldLst>
    <p:extLst>
      <p:ext uri="smNativeData">
        <pr:smNativeData xmlns:pr="smNativeData" val="fZHMWgIAAAAFAAAA/f///wEAAAABAAAAAAAAAAAAAAAAAAAAAAAAAAcAAAD9////AQAAAAEAAAAAAAAAAAAAAAAAAAAAAAAA"/>
      </p:ext>
    </p:extLst>
  </p:timing>
</p:sld>
</file>

<file path=ppt/slides/slide9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fZHMWhMAAAAlAAAAZAAAAA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Eg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Dz////KwIAAMw2AADQBwAAEAAAACYAAAAIAAAAAQAAAAAAAAA="/>
              </a:ext>
            </a:extLst>
          </p:cNvSpPr>
          <p:nvPr>
            <p:ph type="title"/>
          </p:nvPr>
        </p:nvSpPr>
        <p:spPr>
          <a:xfrm>
            <a:off x="-8255" y="352425"/>
            <a:ext cx="8916035" cy="917575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fZHMWhMAAAAlAAAAZAAAAE0AAAAA5gAAAJAAAADmAAAAk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D5////dgcAAM82AAAnCwAAECAAACYAAAAIAAAAAQAAAAAAAAA="/>
              </a:ext>
            </a:extLst>
          </p:cNvSpPr>
          <p:nvPr>
            <p:ph type="body" idx="4294967295"/>
          </p:nvPr>
        </p:nvSpPr>
        <p:spPr>
          <a:xfrm>
            <a:off x="-4445" y="1212850"/>
            <a:ext cx="8914130" cy="600075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fZHMWhMAAAAlAAAAZAAAAA0AAAAAkAAAAEgAAACQAAAASAAAAAAAAAAB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////An9/fwAAcsYDzMzMAMDA/wB/f38AAAAAAAAAAAAAAAAAAAAAAAAAAAAhAAAAGAAAABQAAAA5JwAA4ScAACE0AAAsKgAAEAAAACYAAAAIAAAAAQAAAAAAAAA="/>
              </a:ext>
            </a:extLst>
          </p:cNvSpPr>
          <p:nvPr>
            <p:ph type="sldNum" sz="quarter" idx="4294967295"/>
          </p:nvPr>
        </p:nvSpPr>
        <p:spPr>
          <a:xfrm>
            <a:off x="6376035" y="6482715"/>
            <a:ext cx="2098040" cy="372745"/>
          </a:xfrm>
        </p:spPr>
        <p:txBody>
          <a:bodyPr/>
          <a:lstStyle/>
          <a:p>
            <a:pPr>
              <a:defRPr lang="en-us"/>
            </a:pPr>
            <a:fld id="{6901AE68-2684-5458-CAB9-D00DE0F73C85}" type="slidenum">
              <a:t>99</a:t>
            </a:fld>
          </a:p>
        </p:txBody>
      </p:sp>
      <p:sp>
        <p:nvSpPr>
          <p:cNvPr id="5" name="Flowchart: Document 4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oqOrAFBQUAgAAAAAAAAAAAAAAAAAAAAAAAAAAAAAAAAAAAAAZAAAAAEAAABAAAAAAAAAAAAAAAAAAAAAAAAAAAAAAAAAAAAAAAAAAAAAAAAAAAAAAAAAAAAAAAAAAAAAAAAAAAAAAAAAAAAAAAAAAAAAAAAAAAAAAAAAAAAAAAAAAAAAFAAAADwAAAABAAAAAAAAAAAgUAAPAAAAAQAAABQAAAAUAAAAFAAAAAEAAAAAAAAAZAAAAGQAAAAAAAAAZAAAAGQAAAAVAAAAYAAAAAAAAAAAAAAADwAAACADAAAAAAAAAAAAAAEAAACgMgAAVgcAAKr4//8BAAAAf39/AAEAAABkAAAAAAAAABQAAABAHwAAAAAAACYAAAAAAAAAwOD//wAAAAAmAAAAZAAAABYAAABMAAAAAQAAAAAAAAAAAAAAAAAAAAEAAAAAAAAAPAAAACoAAAAqAAAAZAAAAGQAAAAAAAAAy8vLADwAAAAqAAAAKgAAAGQAAABkAAAAAAAAABcAAAAUAAAAAAAAAAAAAAD/fwAA/38AAAAAAAAJAAAABAAAAAAAAAAMAAAAEAAAAAAAAAAAAAAAAAAAAAAAAAAeAAAAaAAAAAAAAAAAAAAAAAAAAAAAAAAAAAAAECcAABAnAAAAAAAAAAAAAAAAAAAAAAAAAAAAAAAAAAAAAAAAAAAAAFAAAAAAAAAAwMD/AAAAAABkAAAAMgAAAAAAAABkAAAAAAAAAH9/fwAKAAAAHwAAAFQAAACio6sAUFBQAQAAAAAAAAAAAAAAAAAAAAAAAAAAAAAAAAAAAAAAAAAAACBQCn9/fwAAAAAAy8vLAMDA/wB/f38AAAAAAAAAAAAAAAAAAAAAAAAAAAAhAAAAGAAAABQAAACqAgAA+QIAAM82AAC1KAAAEAAAACYAAAAIAAAA//////////8="/>
              </a:ext>
            </a:extLst>
          </p:cNvSpPr>
          <p:nvPr/>
        </p:nvSpPr>
        <p:spPr>
          <a:xfrm>
            <a:off x="433070" y="483235"/>
            <a:ext cx="8476615" cy="6134100"/>
          </a:xfrm>
          <a:prstGeom prst="flowChartDocument">
            <a:avLst/>
          </a:prstGeom>
          <a:solidFill>
            <a:srgbClr val="A2A3AB"/>
          </a:solidFill>
          <a:ln w="9525" cap="flat" cmpd="sng" algn="ctr">
            <a:solidFill>
              <a:schemeClr val="accent4"/>
            </a:solidFill>
            <a:prstDash val="solid"/>
            <a:headEnd type="none"/>
            <a:tailEnd type="none"/>
          </a:ln>
          <a:effectLst>
            <a:outerShdw blurRad="50800" dist="37717" dir="2700000" algn="tl">
              <a:srgbClr val="000000">
                <a:alpha val="40000"/>
              </a:srgbClr>
            </a:outerShdw>
          </a:effectLst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505050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>
              <a:solidFill>
                <a:srgbClr val="FFFFFF"/>
              </a:solidFill>
            </a:endParaRPr>
          </a:p>
        </p:txBody>
      </p:sp>
      <p:sp>
        <p:nvSpPr>
          <p:cNvPr id="6" name="Flowchart: Document 7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RCNZAFBQUAgAAAAAAAAAAAAAAAAAAAAAAAAAAAAAAAAAAAAAZAAAAAEAAABAAAAAAAAAAAAAAAAAAAAAAAAAAAAAAAAAAAAAAAAAAAAAAAAAAAAAAAAAAAAAAAAAAAAAAAAAAAAAAAAAAAAAAAAAAAAAAAAAAAAAAAAAAAAAAAAAAAAAFAAAADwAAAABAAAAAAAAADIaQg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I1kJUFBQAQAAAAAAAAAAAAAAAAAAAAAAAAAAAAAAAAAAAAAAAAAAMhpCAH9/fwAAcsYDzMzMAMDA/wB/f38AAAAAAAAAAAAAAAAAAAAAAAAAAAAhAAAAGAAAABQAAACHIwAAXgQAAGQnAAAiBwAAEAAAACYAAAAIAAAA//////////8="/>
              </a:ext>
            </a:extLst>
          </p:cNvSpPr>
          <p:nvPr/>
        </p:nvSpPr>
        <p:spPr>
          <a:xfrm>
            <a:off x="5775325" y="709930"/>
            <a:ext cx="628015" cy="449580"/>
          </a:xfrm>
          <a:prstGeom prst="flowChartDocument">
            <a:avLst/>
          </a:prstGeom>
          <a:solidFill>
            <a:schemeClr val="accent3"/>
          </a:solidFill>
          <a:ln w="10795" cap="flat" cmpd="sng" algn="ctr">
            <a:solidFill>
              <a:srgbClr val="321A42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p:sp>
        <p:nvSpPr>
          <p:cNvPr id="7" name="TextBox 8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QJgAApgMAAL80AAD8BwAAECAAACYAAAAIAAAA//////////8="/>
              </a:ext>
            </a:extLst>
          </p:cNvSpPr>
          <p:nvPr/>
        </p:nvSpPr>
        <p:spPr>
          <a:xfrm>
            <a:off x="6309360" y="593090"/>
            <a:ext cx="2265045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Lottery</a:t>
            </a:r>
            <a:endParaRPr lang="en-us" sz="2445"/>
          </a:p>
        </p:txBody>
      </p:sp>
      <p:sp>
        <p:nvSpPr>
          <p:cNvPr id="8" name="Flowchart: Document 9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RCNZAFBQUAgAAAAAAAAAAAAAAAAAAAAAAAAAAAAAAAAAAAAAZAAAAAEAAABAAAAAAAAAAAAAAAAAAAAAAAAAAAAAAAAAAAAAAAAAAAAAAAAAAAAAAAAAAAAAAAAAAAAAAAAAAAAAAAAAAAAAAAAAAAAAAAAAAAAAAAAAAAAAAAAAAAAAFAAAADwAAAABAAAAAAAAADIaQg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I1kJUFBQAQAAAAAAAAAAAAAAAAAAAAAAAAAAAAAAAAAAAAAAAAAAMhpCAH9/fwAAcsYDzMzMAMDA/wB/f38AAAAAAAAAAAAAAAAAAAAAAAAAAAAhAAAAGAAAABQAAACHIwAAKAgAAGQnAADsCgAAEAAAACYAAAAIAAAA//////////8="/>
              </a:ext>
            </a:extLst>
          </p:cNvSpPr>
          <p:nvPr/>
        </p:nvSpPr>
        <p:spPr>
          <a:xfrm>
            <a:off x="5775325" y="1325880"/>
            <a:ext cx="628015" cy="449580"/>
          </a:xfrm>
          <a:prstGeom prst="flowChartDocument">
            <a:avLst/>
          </a:prstGeom>
          <a:solidFill>
            <a:schemeClr val="accent3"/>
          </a:solidFill>
          <a:ln w="10795" cap="flat" cmpd="sng" algn="ctr">
            <a:solidFill>
              <a:srgbClr val="321A42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p:sp>
        <p:nvSpPr>
          <p:cNvPr id="9" name="TextBox 10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VuZC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QJgAAcAcAAL80AADGCwAAECAAACYAAAAIAAAA//////////8="/>
              </a:ext>
            </a:extLst>
          </p:cNvSpPr>
          <p:nvPr/>
        </p:nvSpPr>
        <p:spPr>
          <a:xfrm>
            <a:off x="6309360" y="1209040"/>
            <a:ext cx="2265045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Weather</a:t>
            </a:r>
            <a:endParaRPr lang="en-us" sz="2445"/>
          </a:p>
        </p:txBody>
      </p:sp>
      <p:sp>
        <p:nvSpPr>
          <p:cNvPr id="10" name="Flowchart: Document 11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RCNZAFBQUAgAAAAAAAAAAAAAAAAAAAAAAAAAAAAAAAAAAAAAZAAAAAEAAABAAAAAAAAAAAAAAAAAAAAAAAAAAAAAAAAAAAAAAAAAAAAAAAAAAAAAAAAAAAAAAAAAAAAAAAAAAAAAAAAAAAAAAAAAAAAAAAAAAAAAAAAAAAAAAAAAAAAAFAAAADwAAAABAAAAAAAAADIaQg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C9wOnMMAAAAEAAAAAAAAAAAAAAAAAAAAAAAAAAeAAAAaAAAAAAAAAAAAAAAAAAAAAAAAAAAAAAAECcAABAnAAAAAAAAAAAAAAAAAAAAAAAAAAAAAAAAAAAAAAAAAAAAABQAAAAAAAAAwMD/AAAAAABkAAAAMgAAAAAAAABkAAAAAAAAAH9/fwAKAAAAHwAAAFQAAABEI1kJUFBQAQAAAAAAAAAAAAAAAAAAAAAAAAAAAAAAAAAAAAAAAAAAMhpCAH9/fwAAcsYDzMzMAMDA/wB/f38AAAAAAAAAAAAAAAAAAAAAAAAAAAAhAAAAGAAAABQAAABsIwAAswsAAEknAAB2DgAAEAAAACYAAAAIAAAA//////////8="/>
              </a:ext>
            </a:extLst>
          </p:cNvSpPr>
          <p:nvPr/>
        </p:nvSpPr>
        <p:spPr>
          <a:xfrm>
            <a:off x="5758180" y="1901825"/>
            <a:ext cx="628015" cy="448945"/>
          </a:xfrm>
          <a:prstGeom prst="flowChartDocument">
            <a:avLst/>
          </a:prstGeom>
          <a:solidFill>
            <a:schemeClr val="accent3"/>
          </a:solidFill>
          <a:ln w="10795" cap="flat" cmpd="sng" algn="ctr">
            <a:solidFill>
              <a:srgbClr val="321A42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p:sp>
        <p:nvSpPr>
          <p:cNvPr id="11" name="TextBox 12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EF1dG8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2JgAA7QoAAC84AABDDwAAECAAACYAAAAIAAAA//////////8="/>
              </a:ext>
            </a:extLst>
          </p:cNvSpPr>
          <p:nvPr/>
        </p:nvSpPr>
        <p:spPr>
          <a:xfrm>
            <a:off x="6292850" y="1776095"/>
            <a:ext cx="2840355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Shocks</a:t>
            </a:r>
            <a:endParaRPr lang="en-us" sz="2445"/>
          </a:p>
        </p:txBody>
      </p:sp>
      <p:sp>
        <p:nvSpPr>
          <p:cNvPr id="12" name="Flowchart: Document 13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UFBQAFBQUAgAAAAAAAAAAAAAAAAAAAAAAAAAAAAAAAAAAAAAZAAAAAEAAABAAAAAAAAAAAAAAAAAAAAAAAAAAAAAAAAAAAAAAAAAAAAAAAAAAAAAAAAAAAAAAAAAAAAAAAAAAAAAAAAAAAAAAAAAAAAAAAAAAAAAAAAAAAAAAAAAAAAAFAAAADwAAAABAAAAAAAAADs7Ow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DpjTnYMAAAAEAAAAAAAAAAAAAAAAAAAAAAAAAAeAAAAaAAAAAAAAAAAAAAAAAAAAAAAAAAAAAAAECcAABAnAAAAAAAAAAAAAAAAAAAAAAAAAAAAAAAAAAAAAAAAAAAAABQAAAAAAAAAwMD/AAAAAABkAAAAMgAAAAAAAABkAAAAAAAAAH9/fwAKAAAAHwAAAFQAAABQUFAAUFBQAQAAAAAAAAAAAAAAAAAAAAAAAAAAAAAAAAAAAAAAAAAAOzs7AH9/fwAAcsYDzMzMAMDA/wB/f38AAAAAAAAAAAAAAAAAAAAAAAAAAAAhAAAAGAAAABQAAABsIwAARhMAAEknAAAKFgAAEAAAACYAAAAIAAAA//////////8="/>
              </a:ext>
            </a:extLst>
          </p:cNvSpPr>
          <p:nvPr/>
        </p:nvSpPr>
        <p:spPr>
          <a:xfrm>
            <a:off x="5758180" y="3133090"/>
            <a:ext cx="628015" cy="449580"/>
          </a:xfrm>
          <a:prstGeom prst="flowChartDocument">
            <a:avLst/>
          </a:prstGeom>
          <a:solidFill>
            <a:srgbClr val="505050"/>
          </a:solidFill>
          <a:ln w="10795" cap="flat" cmpd="sng" algn="ctr">
            <a:solidFill>
              <a:srgbClr val="3B3B3B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p:sp>
        <p:nvSpPr>
          <p:cNvPr id="13" name="TextBox 14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9mZmk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2JgAAjhIAAAs2AADbGQAAECAAACYAAAAIAAAA//////////8="/>
              </a:ext>
            </a:extLst>
          </p:cNvSpPr>
          <p:nvPr/>
        </p:nvSpPr>
        <p:spPr>
          <a:xfrm>
            <a:off x="6292850" y="3016250"/>
            <a:ext cx="2492375" cy="1186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Hard-to-find </a:t>
            </a:r>
            <a:endParaRPr lang="en-us" sz="2855"/>
          </a:p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variations</a:t>
            </a:r>
            <a:endParaRPr lang="en-us" sz="2445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6"/>
              <p:cNvSpPr>
                <a:extLst>
                  <a:ext uri="smNativeData">
                    <pr:smNativeData xmlns:pr="smNativeData" val="SMDATA_13_fZHMWhMAAAAlAAAAZA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AAAAAFAAAAAQAAAAAAAAAAAAAAAAAAAAAAAAAAAAAAAAAAAAAAAAAAAAAAAH9/fwAAcsYDzMzMAMDA/wB/f38AAAAAAAAAAAAAAAAAAAAAAAAAAAAhAAAAGAAAABQAAAD/AQAA+QIAAJMTAACuCwAAEAAAACYAAAAIAAAA//////////8="/>
                  </a:ext>
                </a:extLst>
              </p:cNvSpPr>
              <p:nvPr/>
            </p:nvSpPr>
            <p:spPr>
              <a:xfrm>
                <a:off x="324485" y="483235"/>
                <a:ext cx="2857500" cy="14154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96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4896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896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896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896" i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endParaRPr lang="en-US" sz="244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14" name="TextBox 16"/>
              <p:cNvSpPr>
                <a:spLocks noRot="1" noChangeAspect="1" noMove="1" noResize="1" noEditPoints="1" noAdjustHandles="1" noChangeArrowheads="1" noChangeShapeType="1" noTextEdit="1"/>
                <a:extLst>
                  <a:ext uri="smNativeData">
                    <pr:smNativeData xmlns:pr="smNativeData" val="SMDATA_13_fZHMWhMAAAAlAAAAZAAAAK8AAAAAkAAAAEgAAACQAAAASAAAAAAAAAAAAAAAAAAAAAEAAABQAAAAAAAAAAAA4D8AAAAAAADgPwAAAAAAAOA/AAAAAAAA4D8AAAAAAADgPwAAAAAAAOA/AAAAAAAA4D8AAAAAAADgPwAAAAAAAOA/AAAAAAAA4D8CAAAAjAAAAAEAAAACAAAAuhQaDFBQUAgAAAAAAAAAAE3MeD01lEjXugJYPrXuLyYBAAAAZAAAAAEAAABAAAAAAAAAAAAAAAAAAAAAAAAAAAAAAAAAAAAAAAAAAAAAAAAAAAAAAAAAAAAAAAAAAAAAAAAAAAAAAAAAAAAAAAAAAAAAAAAAAAAAAAAAAAAAAAAAAAAAFAAAADwAAAAAAAAAAAAAAAAAAAAA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GwC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/AQAA+QIAAJMTAACuCwAAEAAAACYAAAAIAAAA//////////8="/>
                  </a:ext>
                </a:extLst>
              </p:cNvSpPr>
              <p:nvPr/>
            </p:nvSpPr>
            <p:spPr>
              <a:xfrm>
                <a:off x="324485" y="483235"/>
                <a:ext cx="2857500" cy="1415415"/>
              </a:xfrm>
              <a:prstGeom prst="rect">
                <a:avLst/>
              </a:prstGeom>
              <a:blipFill>
                <a:blip r:embed="rId3"/>
                <a:srcRect/>
                <a:stretch/>
              </a:blipFill>
              <a:ln>
                <a:noFill/>
              </a:ln>
              <a:effectLst/>
            </p:spPr>
          </p:sp>
        </mc:Fallback>
      </mc:AlternateContent>
      <p:sp>
        <p:nvSpPr>
          <p:cNvPr id="15" name="Straight Connector 18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BAAAAP///wkt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DlIQAA+QIAACciAAC3GgAAEAAAACYAAAAIAAAA//////////8="/>
              </a:ext>
            </a:extLst>
          </p:cNvSpPr>
          <p:nvPr/>
        </p:nvSpPr>
        <p:spPr>
          <a:xfrm>
            <a:off x="5509895" y="483235"/>
            <a:ext cx="41910" cy="385953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lgDash"/>
            <a:headEnd type="none"/>
            <a:tailEnd type="none"/>
          </a:ln>
          <a:effectLst/>
        </p:spPr>
      </p:sp>
      <p:sp>
        <p:nvSpPr>
          <p:cNvPr id="16" name="Straight Connector 19"/>
          <p:cNvSpPr>
            <a:extLst>
              <a:ext uri="smNativeData">
                <pr:smNativeData xmlns:pr="smNativeData" val="SMDATA_13_fZHMWhMAAAAlAAAACgAAAA0AAAAAkAAAAEgAAACQAAAASAAAAAAAAAAAAAAAAAAAAAEAAABQAAAAAAAAAAAA4D8AAAAAAADgPwAAAAAAAOA/AAAAAAAA4D8AAAAAAADgPwAAAAAAAOA/AAAAAAAA4D8AAAAAAADgPwAAAAAAAOA/AAAAAAAA4D8CAAAAjAAAAAAAAAAAAAAA////AFBQUAgAAAAAAAAAAAAAAAAAAAAAAAAAAAAAAAAAAAAAeAAAAAEAAABAAAAAAAAAAAAAAABaAAAAAAAAAAAAAAAAAAAAAAAAAAAAAAAAAAAAAAAAAAAAAAAAAAAAAAAAAAAAAAAAAAAAAAAAAAAAAAAAAAAAAAAAAAAAAAAAAAAAFAAAADwAAAABAAAABAAAAP///wkt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UFBQAQAAAAAAAAAAAAAAAAAAAAAAAAAAAAAAAAAAAAAAAAAA////An9/fwAAcsYDzMzMAMDA/wB/f38AAAAAAAAAAAAAAAAAAAAAAAAAAAAhAAAAGAAAABQAAABaIgAAgBoAAPo1AAC3GgAAEAAAACYAAAAIAAAA//////////8="/>
              </a:ext>
            </a:extLst>
          </p:cNvSpPr>
          <p:nvPr/>
        </p:nvSpPr>
        <p:spPr>
          <a:xfrm flipH="1">
            <a:off x="5584190" y="4307840"/>
            <a:ext cx="3190240" cy="34925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lgDash"/>
            <a:headEnd type="none"/>
            <a:tailEnd type="none"/>
          </a:ln>
          <a:effectLst/>
        </p:spPr>
      </p:sp>
      <p:sp>
        <p:nvSpPr>
          <p:cNvPr id="17" name="Flowchart: Document 21"/>
          <p:cNvSpPr>
            <a:extLst>
              <a:ext uri="smNativeData">
                <pr:smNativeData xmlns:pr="smNativeData" val="SMDATA_13_fZHMWhMAAAAlAAAAMgEAAA0AAAAAAAAAAEsAAAAAAAAASwAAAAAAAAABAAAAAAAAAAEAAABQAAAAAAAAAAAA4D8AAAAAAADgPwAAAAAAAOA/AAAAAAAA4D8AAAAAAADgPwAAAAAAAOA/AAAAAAAA4D8AAAAAAADgPwAAAAAAAOA/AAAAAAAA4D8CAAAAjAAAAAEAAAAAAAAARCNZAFBQUAgAAAAAAAAAAAAAAAAAAAAAAAAAAAAAAAAAAAAAZAAAAAEAAABAAAAAAAAAAAAAAAAAAAAAAAAAAAAAAAAAAAAAAAAAAAAAAAAAAAAAAAAAAAAAAAAAAAAAAAAAAAAAAAAAAAAAAAAAAAAAAAAAAAAAAAAAAAAAAAAAAAAAFAAAADwAAAABAAAAAAAAADIaQgAR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I1kJUFBQAQAAAAAAAAAAAAAAAAAAAAAAAAAAAAAAAAAAAAAAAAAAMhpCAH9/fwAAcsYDzMzMAMDA/wB/f38AAAAAAAAAAAAAAAAAAAAAAAAAAAAhAAAAGAAAABQAAABsIwAAlw8AAEknAABbEgAAEAAAACYAAAAIAAAA//////////8="/>
              </a:ext>
            </a:extLst>
          </p:cNvSpPr>
          <p:nvPr/>
        </p:nvSpPr>
        <p:spPr>
          <a:xfrm>
            <a:off x="5758180" y="2534285"/>
            <a:ext cx="628015" cy="449580"/>
          </a:xfrm>
          <a:prstGeom prst="flowChartDocument">
            <a:avLst/>
          </a:prstGeom>
          <a:solidFill>
            <a:schemeClr val="accent3"/>
          </a:solidFill>
          <a:ln w="10795" cap="flat" cmpd="sng" algn="ctr">
            <a:solidFill>
              <a:srgbClr val="321A42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47625" rIns="0" bIns="47625" numCol="1" spcCol="215900" anchor="ctr"/>
          <a:lstStyle/>
          <a:p>
            <a:pPr algn="ctr" defTabSz="95123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rgbClr val="FFFFFF"/>
                </a:solidFill>
                <a:latin typeface="Segoe UI" pitchFamily="0" charset="0"/>
                <a:ea typeface="Segoe UI" pitchFamily="0" charset="0"/>
                <a:cs typeface="Segoe UI" pitchFamily="0" charset="0"/>
              </a:defRPr>
            </a:pPr>
            <a:endParaRPr lang="en-us" sz="2040"/>
          </a:p>
        </p:txBody>
      </p:sp>
      <p:sp>
        <p:nvSpPr>
          <p:cNvPr id="18" name="TextBox 22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2JgAA0g4AAC84AAAnEwAAECAAACYAAAAIAAAA//////////8="/>
              </a:ext>
            </a:extLst>
          </p:cNvSpPr>
          <p:nvPr/>
        </p:nvSpPr>
        <p:spPr>
          <a:xfrm>
            <a:off x="6292850" y="2409190"/>
            <a:ext cx="2840355" cy="704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2855"/>
              <a:t>Discontinuities</a:t>
            </a:r>
            <a:endParaRPr lang="en-us" sz="2445"/>
          </a:p>
        </p:txBody>
      </p:sp>
      <p:grpSp>
        <p:nvGrpSpPr>
          <p:cNvPr id="19" name="Group 28"/>
          <p:cNvGrpSpPr>
            <a:extLst>
              <a:ext uri="smNativeData">
                <pr:smNativeData xmlns:pr="smNativeData" val="SMDATA_7_fZHMWh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LMEAACjCgAAFyMAABUSAAAQAAAAJgAAAAgAAAD/////AAAAAA=="/>
              </a:ext>
            </a:extLst>
          </p:cNvGrpSpPr>
          <p:nvPr/>
        </p:nvGrpSpPr>
        <p:grpSpPr>
          <a:xfrm>
            <a:off x="763905" y="1729105"/>
            <a:ext cx="4940300" cy="1210310"/>
            <a:chOff x="763905" y="1729105"/>
            <a:chExt cx="4940300" cy="1210310"/>
          </a:xfrm>
        </p:grpSpPr>
        <p:pic>
          <p:nvPicPr>
            <p:cNvPr id="22" name="Graphic 5" descr="Laptop"/>
            <p:cNvPicPr>
              <a:picLocks noChangeAspect="1"/>
              <a:extLst>
                <a:ext uri="smNativeData">
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swQAAFgMAABwCgAAFRIAAAAAAAAmAAAACAAAAP//////////"/>
                </a:ext>
              </a:extLst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905" y="2006600"/>
              <a:ext cx="932815" cy="93281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" name="Graphic 6" descr="Smart Phone"/>
            <p:cNvPicPr>
              <a:picLocks noChangeAspect="1"/>
              <a:extLst>
                <a:ext uri="smNativeData">
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5gkAAFALAACjDwAADREAAAAAAAAmAAAACAAAAP//////////"/>
                </a:ext>
              </a:extLst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9090" y="1838960"/>
              <a:ext cx="932815" cy="93281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20"/>
            <p:cNvSpPr>
              <a:extLst>
                <a:ext uri="smNativeData">
  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LDgAAowoAABcjAAB1EQAAACAAACYAAAAIAAAA//////////8="/>
                </a:ext>
              </a:extLst>
            </p:cNvSpPr>
            <p:nvPr/>
          </p:nvSpPr>
          <p:spPr>
            <a:xfrm>
              <a:off x="2282825" y="1729105"/>
              <a:ext cx="3421380" cy="1108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186690" tIns="149225" rIns="186690" bIns="149225" numCol="1" spcCol="215900" anchor="t"/>
            <a:lstStyle/>
            <a:p>
              <a:pPr>
                <a:lnSpc>
                  <a:spcPct val="90000"/>
                </a:lnSpc>
                <a:spcAft>
                  <a:spcPts val="610"/>
                </a:spcAft>
                <a:defRPr lang="en-us"/>
              </a:pPr>
              <a:r>
                <a:rPr lang="en-us" sz="2855"/>
                <a:t>Change in access of digital services</a:t>
              </a:r>
              <a:endParaRPr lang="en-us" sz="2445"/>
            </a:p>
          </p:txBody>
        </p:sp>
      </p:grpSp>
      <p:grpSp>
        <p:nvGrpSpPr>
          <p:cNvPr id="23" name="Group 31"/>
          <p:cNvGrpSpPr>
            <a:extLst>
              <a:ext uri="smNativeData">
                <pr:smNativeData xmlns:pr="smNativeData" val="SMDATA_7_fZHMWh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L8DAADNGgAAqyQAAJ4hAAAQAAAAJgAAAAgAAAD/////AAAAAA=="/>
              </a:ext>
            </a:extLst>
          </p:cNvGrpSpPr>
          <p:nvPr/>
        </p:nvGrpSpPr>
        <p:grpSpPr>
          <a:xfrm>
            <a:off x="608965" y="4356735"/>
            <a:ext cx="5351780" cy="1108075"/>
            <a:chOff x="608965" y="4356735"/>
            <a:chExt cx="5351780" cy="1108075"/>
          </a:xfrm>
        </p:grpSpPr>
        <p:pic>
          <p:nvPicPr>
            <p:cNvPr id="27" name="Graphic 25" descr="Stethoscope"/>
            <p:cNvPicPr>
              <a:picLocks noChangeAspect="1"/>
              <a:extLst>
                <a:ext uri="smNativeData">
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vwMAAEsbAAB8CQAAByEAAAAAAAAmAAAACAAAAP//////////"/>
                </a:ext>
              </a:extLst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65" y="4436745"/>
              <a:ext cx="932815" cy="9321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24" name="Group 30"/>
            <p:cNvGrpSpPr>
              <a:extLst>
                <a:ext uri="smNativeData">
                  <pr:smNativeData xmlns:pr="smNativeData" val="SMDATA_7_fZHMWh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KMIAADNGgAAqyQAAJ4hAAAAAAAAJgAAAAgAAAD/////AAAAAA=="/>
                </a:ext>
              </a:extLst>
            </p:cNvGrpSpPr>
            <p:nvPr/>
          </p:nvGrpSpPr>
          <p:grpSpPr>
            <a:xfrm>
              <a:off x="1403985" y="4356735"/>
              <a:ext cx="4556760" cy="1108075"/>
              <a:chOff x="1403985" y="4356735"/>
              <a:chExt cx="4556760" cy="1108075"/>
            </a:xfrm>
          </p:grpSpPr>
          <p:pic>
            <p:nvPicPr>
              <p:cNvPr id="26" name="Graphic 24" descr="Medicine"/>
              <p:cNvPicPr>
                <a:picLocks noChangeAspect="1"/>
                <a:extLst>
                  <a:ext uri="smNativeData">
  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owgAAEsbAABgDgAAByEAAAAAAAAmAAAACAAAAP//////////"/>
                  </a:ext>
                </a:extLst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3985" y="4436745"/>
                <a:ext cx="932815" cy="9321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25" name="TextBox 26"/>
              <p:cNvSpPr>
                <a:extLst>
                  <a:ext uri="smNativeData">
    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A9DQAAzRoAAKskAACeIQAAACAAACYAAAAIAAAA//////////8="/>
                  </a:ext>
                </a:extLst>
              </p:cNvSpPr>
              <p:nvPr/>
            </p:nvSpPr>
            <p:spPr>
              <a:xfrm>
                <a:off x="2152015" y="4356735"/>
                <a:ext cx="3808730" cy="1108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186690" tIns="149225" rIns="186690" bIns="149225" numCol="1" spcCol="215900" anchor="t"/>
              <a:lstStyle/>
              <a:p>
                <a:pPr>
                  <a:lnSpc>
                    <a:spcPct val="90000"/>
                  </a:lnSpc>
                  <a:spcAft>
                    <a:spcPts val="610"/>
                  </a:spcAft>
                  <a:defRPr lang="en-us"/>
                </a:pPr>
                <a:r>
                  <a:rPr lang="en-us" sz="2855"/>
                  <a:t>Change in medicines at a hospital </a:t>
                </a:r>
                <a:endParaRPr lang="en-us" sz="2445"/>
              </a:p>
            </p:txBody>
          </p:sp>
        </p:grpSp>
      </p:grpSp>
      <p:grpSp>
        <p:nvGrpSpPr>
          <p:cNvPr id="28" name="Group 29"/>
          <p:cNvGrpSpPr>
            <a:extLst>
              <a:ext uri="smNativeData">
                <pr:smNativeData xmlns:pr="smNativeData" val="SMDATA_7_fZHMWh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DoEAAAREwAASx8AAMoZAAAQAAAAJgAAAAgAAAD/////AAAAAA=="/>
              </a:ext>
            </a:extLst>
          </p:cNvGrpSpPr>
          <p:nvPr/>
        </p:nvGrpSpPr>
        <p:grpSpPr>
          <a:xfrm>
            <a:off x="687070" y="3099435"/>
            <a:ext cx="4399915" cy="1092835"/>
            <a:chOff x="687070" y="3099435"/>
            <a:chExt cx="4399915" cy="1092835"/>
          </a:xfrm>
        </p:grpSpPr>
        <p:pic>
          <p:nvPicPr>
            <p:cNvPr id="31" name="Graphic 17" descr="Train"/>
            <p:cNvPicPr>
              <a:picLocks noChangeAspect="1"/>
              <a:extLst>
                <a:ext uri="smNativeData">
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OgQAANETAAD3CQAAjhkAAAAAAAAmAAAACAAAAP//////////"/>
                </a:ext>
              </a:extLst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7070" y="3221355"/>
              <a:ext cx="932815" cy="93281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0" name="TextBox 23"/>
            <p:cNvSpPr>
              <a:extLst>
                <a:ext uri="smNativeData">
  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DvDQAAERMAAEsfAADKGQAAACAAACYAAAAIAAAA//////////8="/>
                </a:ext>
              </a:extLst>
            </p:cNvSpPr>
            <p:nvPr/>
          </p:nvSpPr>
          <p:spPr>
            <a:xfrm>
              <a:off x="2265045" y="3099435"/>
              <a:ext cx="2821940" cy="10928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186690" tIns="149225" rIns="186690" bIns="149225" numCol="1" spcCol="215900" anchor="t"/>
            <a:lstStyle/>
            <a:p>
              <a:pPr>
                <a:lnSpc>
                  <a:spcPct val="90000"/>
                </a:lnSpc>
                <a:spcAft>
                  <a:spcPts val="610"/>
                </a:spcAft>
                <a:defRPr lang="en-us"/>
              </a:pPr>
              <a:r>
                <a:rPr lang="en-us" sz="2855"/>
                <a:t>Change in train stops in a city</a:t>
              </a:r>
              <a:endParaRPr lang="en-us" sz="2445"/>
            </a:p>
          </p:txBody>
        </p:sp>
        <p:pic>
          <p:nvPicPr>
            <p:cNvPr id="29" name="Graphic 27" descr="Credit card"/>
            <p:cNvPicPr>
              <a:picLocks noChangeAspect="1"/>
              <a:extLst>
                <a:ext uri="smNativeData">
                  <pr:smNativeData xmlns:pr="smNativeData" val="SMDATA_15_fZHMWhMAAAAlAAAAEQAAAC0AAAAAkAAAAEgAAACQAAAASA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AcAAAA4AAAAAAAAAAAAAAAAAAAA////AAAAAAAAAAAAAAAAAAAAAAAAAAAAAAAAAAAAAABkAAAAZAAAAAAAAAAjAAAABAAAAGQAAAAXAAAAFAAAAAAAAAAAAAAA/38AAP9/AAAAAAAACQAAAAQAAAA+/Io9DAAAABAAAAAAAAAAAAAAAAAAAAAAAAAAHgAAAGgAAAAAAAAAAAAAAAAAAAAAAAAAAAAAABAnAAAQJwAAAAAAAAAAAAAAAAAAAAAAAAAAAAAAAAAAAAAAAAAAAAAUAAAAAAAAAMDA/wAAAAAAZAAAADIAAAAAAAAAZAAAAAAAAAB/f38ACgAAAB8AAABUAAAAuhQaBVBQUAEAAAAAAAAAAAAAAAAAAAAAAAAAAAAAAAAAAAAAAAAAAP///wJ/f38AAHLGA8zMzADAwP8Af39/AAAAAAAAAAAAAAAAAP///wAAAAAAIQAAABgAAAAUAAAALAkAALwTAADoDgAAeRkAAAAAAAAmAAAACAAAAP//////////"/>
                </a:ext>
              </a:extLst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90980" y="3208020"/>
              <a:ext cx="932180" cy="93281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32" name="TextBox 15"/>
          <p:cNvSpPr>
            <a:extLst>
              <a:ext uri="smNativeData">
                <pr:smNativeData xmlns:pr="smNativeData" val="SMDATA_13_fZHMWhMAAAAlAAAAZAAAAE0AAAAAJgEAAOsAAAAmAQAA6wAAAAAAAAAAAAAAAAAAAAEAAABQAAAAAAAAAAAA4D8AAAAAAADgPwAAAAAAAOA/AAAAAAAA4D8AAAAAAADgPwAAAAAAAOA/AAAAAAAA4D8AAAAAAADgPwAAAAAAAOA/AAAAAAAA4D8CAAAAjAAAAAAAAAAAAAAAuhQaDFBQU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csYKAAAAACgAAAAoAAAAZAAAAGQAAAAAAAAAzMzMAAAAAABQAAAAUAAAAGQAAABkAAAAAAAAABcAAAAUAAAAAAAAAAAAAAD/fwAA/38AAAAAAAAJAAAABAAAAKZquTQMAAAAEAAAAAAAAAAAAAAAAAAAAAAAAAAeAAAAaAAAAAAAAAAAAAAAAAAAAAAAAAAAAAAAECcAABAnAAAAAAAAAAAAAAAAAAAAAAAAAAAAAAAAAAAAAAAAAAAAABQAAAAAAAAAwMD/AAAAAABkAAAAMgAAAAAAAABkAAAAAAAAAH9/fwAKAAAAHwAAAFQAAAC6FBoFUFBQAQAAAAAAAAAAAAAAAAAAAAAAAAAAAAAAAAAAAAAAAAAAAAAAAH9/fwAAcsYDzMzMAMDA/wB/f38AAAAAAAAAAAAAAAAAAAAAAAAAAAAhAAAAGAAAABQAAACEBQAAiiEAAL4aAADwJgAAECAAACYAAAAIAAAA//////////8="/>
              </a:ext>
            </a:extLst>
          </p:cNvSpPr>
          <p:nvPr/>
        </p:nvSpPr>
        <p:spPr>
          <a:xfrm>
            <a:off x="896620" y="5452110"/>
            <a:ext cx="3450590" cy="877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6690" tIns="149225" rIns="186690" bIns="149225" numCol="1" spcCol="215900" anchor="t"/>
          <a:lstStyle/>
          <a:p>
            <a:pPr>
              <a:lnSpc>
                <a:spcPct val="90000"/>
              </a:lnSpc>
              <a:spcAft>
                <a:spcPts val="610"/>
              </a:spcAft>
              <a:defRPr lang="en-us"/>
            </a:pPr>
            <a:r>
              <a:rPr lang="en-us" sz="4080" b="1"/>
              <a:t>…</a:t>
            </a:r>
            <a:endParaRPr lang="en-us" sz="4080" b="1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val="fZHMWgAAAAAgAwAAAAAAAAYAAAAAAAAAAAAAAAAAAAAAAAAAAQ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  <p:bldP spid="28" grpId="0" animBg="1" advAuto="0"/>
      <p:bldP spid="32" grpId="0"/>
    </p:bldLst>
    <p:extLst>
      <p:ext uri="smNativeData">
        <pr:smNativeData xmlns:pr="smNativeData" val="fZHMWgMAAAAFAAAA/f///wEAAAABAAAAAAAAAAAAAAAAAAAAAAAAAAkAAAD9////AQAAAAEAAAAAAAAAAAAAAAAAAAAAAAAADAAAAP////8BAAAAAQAAAAAAAAAAAAAAAAAAAAAAAAA="/>
      </p:ext>
    </p:ext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FFFFFF"/>
      </a:dk1>
      <a:lt1>
        <a:srgbClr val="505050"/>
      </a:lt1>
      <a:dk2>
        <a:srgbClr val="D2D2D2"/>
      </a:dk2>
      <a:lt2>
        <a:srgbClr val="0072C6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Presentation">
      <a:majorFont>
        <a:latin typeface="Segoe UI Light"/>
        <a:ea typeface="Segoe UI Light"/>
        <a:cs typeface="Segoe UI"/>
      </a:majorFont>
      <a:minorFont>
        <a:latin typeface="Segoe UI Light"/>
        <a:ea typeface="Segoe UI Light"/>
        <a:cs typeface="Segoe U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0">
          <a:gsLst>
            <a:gs pos="0">
              <a:schemeClr val="tx1"/>
            </a:gs>
            <a:gs pos="100000">
              <a:schemeClr val="tx1"/>
            </a:gs>
          </a:gsLst>
          <a:lin ang="5400000" scaled="0"/>
          <a:tileRect/>
        </a:gradFill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FFFFFF"/>
        </a:dk1>
        <a:lt1>
          <a:srgbClr val="505050"/>
        </a:lt1>
        <a:dk2>
          <a:srgbClr val="D2D2D2"/>
        </a:dk2>
        <a:lt2>
          <a:srgbClr val="0072C6"/>
        </a:lt2>
        <a:accent1>
          <a:srgbClr val="BA141A"/>
        </a:accent1>
        <a:accent2>
          <a:srgbClr val="0072C6"/>
        </a:accent2>
        <a:accent3>
          <a:srgbClr val="442359"/>
        </a:accent3>
        <a:accent4>
          <a:srgbClr val="002050"/>
        </a:accent4>
        <a:accent5>
          <a:srgbClr val="008272"/>
        </a:accent5>
        <a:accent6>
          <a:srgbClr val="DC3C00"/>
        </a:accent6>
        <a:hlink>
          <a:srgbClr val="002050"/>
        </a:hlink>
        <a:folHlink>
          <a:srgbClr val="00205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Segoe UI Light"/>
        <a:ea typeface="Segoe UI Light"/>
        <a:cs typeface="Segoe UI"/>
      </a:majorFont>
      <a:minorFont>
        <a:latin typeface="Segoe UI Light"/>
        <a:ea typeface="Segoe UI Light"/>
        <a:cs typeface="Segoe U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0">
          <a:gsLst>
            <a:gs pos="0">
              <a:schemeClr val="tx1"/>
            </a:gs>
            <a:gs pos="100000">
              <a:schemeClr val="tx1"/>
            </a:gs>
          </a:gsLst>
          <a:lin ang="5400000" scaled="0"/>
          <a:tileRect/>
        </a:gradFill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Segoe UI Light"/>
        <a:ea typeface="Segoe UI Light"/>
        <a:cs typeface="Segoe UI"/>
      </a:majorFont>
      <a:minorFont>
        <a:latin typeface="Segoe UI Light"/>
        <a:ea typeface="Segoe UI Light"/>
        <a:cs typeface="Segoe U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0">
          <a:gsLst>
            <a:gs pos="0">
              <a:schemeClr val="tx1"/>
            </a:gs>
            <a:gs pos="100000">
              <a:schemeClr val="tx1"/>
            </a:gs>
          </a:gsLst>
          <a:lin ang="5400000" scaled="0"/>
          <a:tileRect/>
        </a:gradFill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esentation">
  <a:themeElements>
    <a:clrScheme name="Presentation 1">
      <a:dk1>
        <a:srgbClr val="FFFFFF"/>
      </a:dk1>
      <a:lt1>
        <a:srgbClr val="505050"/>
      </a:lt1>
      <a:dk2>
        <a:srgbClr val="D2D2D2"/>
      </a:dk2>
      <a:lt2>
        <a:srgbClr val="0072C6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Presentation">
      <a:majorFont>
        <a:latin typeface="Segoe UI Light"/>
        <a:ea typeface="Segoe UI Light"/>
        <a:cs typeface="Segoe UI"/>
      </a:majorFont>
      <a:minorFont>
        <a:latin typeface="Segoe UI Light"/>
        <a:ea typeface="Segoe UI Light"/>
        <a:cs typeface="Segoe U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0">
          <a:gsLst>
            <a:gs pos="0">
              <a:schemeClr val="tx1"/>
            </a:gs>
            <a:gs pos="100000">
              <a:schemeClr val="tx1"/>
            </a:gs>
          </a:gsLst>
          <a:lin ang="5400000" scaled="0"/>
          <a:tileRect/>
        </a:gradFill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FFFFFF"/>
        </a:dk1>
        <a:lt1>
          <a:srgbClr val="505050"/>
        </a:lt1>
        <a:dk2>
          <a:srgbClr val="D2D2D2"/>
        </a:dk2>
        <a:lt2>
          <a:srgbClr val="0072C6"/>
        </a:lt2>
        <a:accent1>
          <a:srgbClr val="BA141A"/>
        </a:accent1>
        <a:accent2>
          <a:srgbClr val="0072C6"/>
        </a:accent2>
        <a:accent3>
          <a:srgbClr val="442359"/>
        </a:accent3>
        <a:accent4>
          <a:srgbClr val="002050"/>
        </a:accent4>
        <a:accent5>
          <a:srgbClr val="008272"/>
        </a:accent5>
        <a:accent6>
          <a:srgbClr val="DC3C00"/>
        </a:accent6>
        <a:hlink>
          <a:srgbClr val="002050"/>
        </a:hlink>
        <a:folHlink>
          <a:srgbClr val="00205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seamus</cp:lastModifiedBy>
  <cp:revision>0</cp:revision>
  <dcterms:created xsi:type="dcterms:W3CDTF">2016-06-23T18:27:50Z</dcterms:created>
  <dcterms:modified xsi:type="dcterms:W3CDTF">2018-04-10T10:27:09Z</dcterms:modified>
</cp:coreProperties>
</file>